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69" r:id="rId2"/>
    <p:sldId id="270" r:id="rId3"/>
    <p:sldId id="280" r:id="rId4"/>
    <p:sldId id="271" r:id="rId5"/>
    <p:sldId id="274" r:id="rId6"/>
    <p:sldId id="273" r:id="rId7"/>
    <p:sldId id="275" r:id="rId8"/>
    <p:sldId id="268" r:id="rId9"/>
    <p:sldId id="277" r:id="rId10"/>
  </p:sldIdLst>
  <p:sldSz cx="9144000" cy="6858000" type="screen4x3"/>
  <p:notesSz cx="6858000" cy="9144000"/>
  <p:defaultTextStyle>
    <a:defPPr>
      <a:defRPr lang="ja-JP"/>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78" autoAdjust="0"/>
    <p:restoredTop sz="94660"/>
  </p:normalViewPr>
  <p:slideViewPr>
    <p:cSldViewPr snapToGrid="0" snapToObjects="1">
      <p:cViewPr>
        <p:scale>
          <a:sx n="95" d="100"/>
          <a:sy n="95" d="100"/>
        </p:scale>
        <p:origin x="-1320"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B68EE12-5894-3B4F-BC3D-14715008E134}" type="datetimeFigureOut">
              <a:rPr kumimoji="1" lang="ja-JP" altLang="en-US" smtClean="0"/>
              <a:t>16/04/18</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A9E721-C811-A545-ACD0-11D8A63422ED}" type="slidenum">
              <a:rPr kumimoji="1" lang="ja-JP" altLang="en-US" smtClean="0"/>
              <a:t>‹#›</a:t>
            </a:fld>
            <a:endParaRPr kumimoji="1" lang="ja-JP" altLang="en-US"/>
          </a:p>
        </p:txBody>
      </p:sp>
    </p:spTree>
    <p:extLst>
      <p:ext uri="{BB962C8B-B14F-4D97-AF65-F5344CB8AC3E}">
        <p14:creationId xmlns:p14="http://schemas.microsoft.com/office/powerpoint/2010/main" val="1164592731"/>
      </p:ext>
    </p:extLst>
  </p:cSld>
  <p:clrMap bg1="lt1" tx1="dk1" bg2="lt2" tx2="dk2" accent1="accent1" accent2="accent2" accent3="accent3" accent4="accent4" accent5="accent5" accent6="accent6" hlink="hlink" folHlink="folHlink"/>
  <p:notesStyle>
    <a:lvl1pPr marL="0" algn="l" defTabSz="457200" rtl="0" eaLnBrk="1" latinLnBrk="0" hangingPunct="1">
      <a:defRPr kumimoji="1" sz="1200" kern="1200">
        <a:solidFill>
          <a:schemeClr val="tx1"/>
        </a:solidFill>
        <a:latin typeface="+mn-lt"/>
        <a:ea typeface="+mn-ea"/>
        <a:cs typeface="+mn-cs"/>
      </a:defRPr>
    </a:lvl1pPr>
    <a:lvl2pPr marL="457200" algn="l" defTabSz="457200" rtl="0" eaLnBrk="1" latinLnBrk="0" hangingPunct="1">
      <a:defRPr kumimoji="1" sz="1200" kern="1200">
        <a:solidFill>
          <a:schemeClr val="tx1"/>
        </a:solidFill>
        <a:latin typeface="+mn-lt"/>
        <a:ea typeface="+mn-ea"/>
        <a:cs typeface="+mn-cs"/>
      </a:defRPr>
    </a:lvl2pPr>
    <a:lvl3pPr marL="914400" algn="l" defTabSz="457200" rtl="0" eaLnBrk="1" latinLnBrk="0" hangingPunct="1">
      <a:defRPr kumimoji="1" sz="1200" kern="1200">
        <a:solidFill>
          <a:schemeClr val="tx1"/>
        </a:solidFill>
        <a:latin typeface="+mn-lt"/>
        <a:ea typeface="+mn-ea"/>
        <a:cs typeface="+mn-cs"/>
      </a:defRPr>
    </a:lvl3pPr>
    <a:lvl4pPr marL="1371600" algn="l" defTabSz="457200" rtl="0" eaLnBrk="1" latinLnBrk="0" hangingPunct="1">
      <a:defRPr kumimoji="1" sz="1200" kern="1200">
        <a:solidFill>
          <a:schemeClr val="tx1"/>
        </a:solidFill>
        <a:latin typeface="+mn-lt"/>
        <a:ea typeface="+mn-ea"/>
        <a:cs typeface="+mn-cs"/>
      </a:defRPr>
    </a:lvl4pPr>
    <a:lvl5pPr marL="1828800" algn="l" defTabSz="457200" rtl="0" eaLnBrk="1" latinLnBrk="0" hangingPunct="1">
      <a:defRPr kumimoji="1" sz="1200" kern="1200">
        <a:solidFill>
          <a:schemeClr val="tx1"/>
        </a:solidFill>
        <a:latin typeface="+mn-lt"/>
        <a:ea typeface="+mn-ea"/>
        <a:cs typeface="+mn-cs"/>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40</a:t>
            </a:r>
            <a:r>
              <a:rPr kumimoji="1" lang="ja-JP" altLang="en-US" dirty="0" smtClean="0"/>
              <a:t>秒</a:t>
            </a:r>
            <a:r>
              <a:rPr kumimoji="1" lang="en-US" altLang="ja-JP" dirty="0" smtClean="0"/>
              <a:t>a</a:t>
            </a:r>
            <a:endParaRPr kumimoji="1" lang="ja-JP" altLang="en-US" dirty="0"/>
          </a:p>
        </p:txBody>
      </p:sp>
      <p:sp>
        <p:nvSpPr>
          <p:cNvPr id="4" name="スライド番号プレースホルダー 3"/>
          <p:cNvSpPr>
            <a:spLocks noGrp="1"/>
          </p:cNvSpPr>
          <p:nvPr>
            <p:ph type="sldNum" sz="quarter" idx="10"/>
          </p:nvPr>
        </p:nvSpPr>
        <p:spPr/>
        <p:txBody>
          <a:bodyPr/>
          <a:lstStyle/>
          <a:p>
            <a:fld id="{5CA9E721-C811-A545-ACD0-11D8A63422ED}" type="slidenum">
              <a:rPr kumimoji="1" lang="ja-JP" altLang="en-US" smtClean="0"/>
              <a:t>2</a:t>
            </a:fld>
            <a:endParaRPr kumimoji="1" lang="ja-JP" altLang="en-US"/>
          </a:p>
        </p:txBody>
      </p:sp>
    </p:spTree>
    <p:extLst>
      <p:ext uri="{BB962C8B-B14F-4D97-AF65-F5344CB8AC3E}">
        <p14:creationId xmlns:p14="http://schemas.microsoft.com/office/powerpoint/2010/main" val="24230917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本日は修士</a:t>
            </a:r>
            <a:r>
              <a:rPr kumimoji="1" lang="en-US" altLang="ja-JP" dirty="0" smtClean="0"/>
              <a:t>1</a:t>
            </a:r>
            <a:r>
              <a:rPr kumimoji="1" lang="ja-JP" altLang="en-US" dirty="0" smtClean="0"/>
              <a:t>年半ば</a:t>
            </a:r>
            <a:r>
              <a:rPr kumimoji="1" lang="en-US" altLang="ja-JP" dirty="0" smtClean="0"/>
              <a:t>~</a:t>
            </a:r>
            <a:r>
              <a:rPr kumimoji="1" lang="ja-JP" altLang="en-US" dirty="0" smtClean="0"/>
              <a:t>後半の</a:t>
            </a:r>
            <a:r>
              <a:rPr kumimoji="1" lang="en-US" altLang="ja-JP" dirty="0" smtClean="0"/>
              <a:t>XXX</a:t>
            </a:r>
            <a:r>
              <a:rPr kumimoji="1" lang="ja-JP" altLang="en-US" dirty="0" smtClean="0"/>
              <a:t>に関する話をさせていただきたい</a:t>
            </a:r>
            <a:endParaRPr kumimoji="1" lang="ja-JP" altLang="en-US" dirty="0"/>
          </a:p>
        </p:txBody>
      </p:sp>
      <p:sp>
        <p:nvSpPr>
          <p:cNvPr id="4" name="スライド番号プレースホルダー 3"/>
          <p:cNvSpPr>
            <a:spLocks noGrp="1"/>
          </p:cNvSpPr>
          <p:nvPr>
            <p:ph type="sldNum" sz="quarter" idx="10"/>
          </p:nvPr>
        </p:nvSpPr>
        <p:spPr/>
        <p:txBody>
          <a:bodyPr/>
          <a:lstStyle/>
          <a:p>
            <a:fld id="{5CA9E721-C811-A545-ACD0-11D8A63422ED}" type="slidenum">
              <a:rPr kumimoji="1" lang="ja-JP" altLang="en-US" smtClean="0"/>
              <a:t>3</a:t>
            </a:fld>
            <a:endParaRPr kumimoji="1" lang="ja-JP" altLang="en-US"/>
          </a:p>
        </p:txBody>
      </p:sp>
    </p:spTree>
    <p:extLst>
      <p:ext uri="{BB962C8B-B14F-4D97-AF65-F5344CB8AC3E}">
        <p14:creationId xmlns:p14="http://schemas.microsoft.com/office/powerpoint/2010/main" val="3639150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本日は修士</a:t>
            </a:r>
            <a:r>
              <a:rPr kumimoji="1" lang="en-US" altLang="ja-JP" dirty="0" smtClean="0"/>
              <a:t>1</a:t>
            </a:r>
            <a:r>
              <a:rPr kumimoji="1" lang="ja-JP" altLang="en-US" dirty="0" smtClean="0"/>
              <a:t>年半ば</a:t>
            </a:r>
            <a:r>
              <a:rPr kumimoji="1" lang="en-US" altLang="ja-JP" dirty="0" smtClean="0"/>
              <a:t>~</a:t>
            </a:r>
            <a:r>
              <a:rPr kumimoji="1" lang="ja-JP" altLang="en-US" dirty="0" smtClean="0"/>
              <a:t>後半の</a:t>
            </a:r>
            <a:r>
              <a:rPr kumimoji="1" lang="en-US" altLang="ja-JP" dirty="0" smtClean="0"/>
              <a:t>XXX</a:t>
            </a:r>
            <a:r>
              <a:rPr kumimoji="1" lang="ja-JP" altLang="en-US" dirty="0" smtClean="0"/>
              <a:t>に関する話をさせていただきたい</a:t>
            </a:r>
            <a:endParaRPr kumimoji="1" lang="ja-JP" altLang="en-US" dirty="0"/>
          </a:p>
        </p:txBody>
      </p:sp>
      <p:sp>
        <p:nvSpPr>
          <p:cNvPr id="4" name="スライド番号プレースホルダー 3"/>
          <p:cNvSpPr>
            <a:spLocks noGrp="1"/>
          </p:cNvSpPr>
          <p:nvPr>
            <p:ph type="sldNum" sz="quarter" idx="10"/>
          </p:nvPr>
        </p:nvSpPr>
        <p:spPr/>
        <p:txBody>
          <a:bodyPr/>
          <a:lstStyle/>
          <a:p>
            <a:fld id="{5CA9E721-C811-A545-ACD0-11D8A63422ED}" type="slidenum">
              <a:rPr kumimoji="1" lang="ja-JP" altLang="en-US" smtClean="0"/>
              <a:t>4</a:t>
            </a:fld>
            <a:endParaRPr kumimoji="1" lang="ja-JP" altLang="en-US"/>
          </a:p>
        </p:txBody>
      </p:sp>
    </p:spTree>
    <p:extLst>
      <p:ext uri="{BB962C8B-B14F-4D97-AF65-F5344CB8AC3E}">
        <p14:creationId xmlns:p14="http://schemas.microsoft.com/office/powerpoint/2010/main" val="36391500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残り</a:t>
            </a:r>
            <a:r>
              <a:rPr kumimoji="1" lang="en-US" altLang="ja-JP" dirty="0" smtClean="0"/>
              <a:t>1:30</a:t>
            </a:r>
            <a:r>
              <a:rPr kumimoji="1" lang="ja-JP" altLang="en-US" dirty="0" smtClean="0"/>
              <a:t>未満</a:t>
            </a:r>
            <a:endParaRPr kumimoji="1" lang="ja-JP" altLang="en-US" dirty="0"/>
          </a:p>
        </p:txBody>
      </p:sp>
      <p:sp>
        <p:nvSpPr>
          <p:cNvPr id="4" name="スライド番号プレースホルダー 3"/>
          <p:cNvSpPr>
            <a:spLocks noGrp="1"/>
          </p:cNvSpPr>
          <p:nvPr>
            <p:ph type="sldNum" sz="quarter" idx="10"/>
          </p:nvPr>
        </p:nvSpPr>
        <p:spPr/>
        <p:txBody>
          <a:bodyPr/>
          <a:lstStyle/>
          <a:p>
            <a:fld id="{5CA9E721-C811-A545-ACD0-11D8A63422ED}" type="slidenum">
              <a:rPr kumimoji="1" lang="ja-JP" altLang="en-US" smtClean="0"/>
              <a:t>7</a:t>
            </a:fld>
            <a:endParaRPr kumimoji="1" lang="ja-JP" altLang="en-US"/>
          </a:p>
        </p:txBody>
      </p:sp>
    </p:spTree>
    <p:extLst>
      <p:ext uri="{BB962C8B-B14F-4D97-AF65-F5344CB8AC3E}">
        <p14:creationId xmlns:p14="http://schemas.microsoft.com/office/powerpoint/2010/main" val="1313793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データが増えると全体の把握とか欲しい情報を探し出したりとかが大変になる</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5CA9E721-C811-A545-ACD0-11D8A63422ED}" type="slidenum">
              <a:rPr kumimoji="1" lang="ja-JP" altLang="en-US" smtClean="0"/>
              <a:t>8</a:t>
            </a:fld>
            <a:endParaRPr kumimoji="1" lang="ja-JP" altLang="en-US"/>
          </a:p>
        </p:txBody>
      </p:sp>
    </p:spTree>
    <p:extLst>
      <p:ext uri="{BB962C8B-B14F-4D97-AF65-F5344CB8AC3E}">
        <p14:creationId xmlns:p14="http://schemas.microsoft.com/office/powerpoint/2010/main" val="1401443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そこで興味を持っているのが二つ</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5CA9E721-C811-A545-ACD0-11D8A63422ED}" type="slidenum">
              <a:rPr kumimoji="1" lang="ja-JP" altLang="en-US" smtClean="0"/>
              <a:t>9</a:t>
            </a:fld>
            <a:endParaRPr kumimoji="1" lang="ja-JP" altLang="en-US"/>
          </a:p>
        </p:txBody>
      </p:sp>
    </p:spTree>
    <p:extLst>
      <p:ext uri="{BB962C8B-B14F-4D97-AF65-F5344CB8AC3E}">
        <p14:creationId xmlns:p14="http://schemas.microsoft.com/office/powerpoint/2010/main" val="25582845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550A2565-337A-1A4F-9698-4EB9A1109ECC}" type="datetimeFigureOut">
              <a:rPr kumimoji="1" lang="ja-JP" altLang="en-US" smtClean="0"/>
              <a:t>16/04/18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4191103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50A2565-337A-1A4F-9698-4EB9A1109ECC}" type="datetimeFigureOut">
              <a:rPr kumimoji="1" lang="ja-JP" altLang="en-US" smtClean="0"/>
              <a:t>16/04/18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26338294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50A2565-337A-1A4F-9698-4EB9A1109ECC}" type="datetimeFigureOut">
              <a:rPr kumimoji="1" lang="ja-JP" altLang="en-US" smtClean="0"/>
              <a:t>16/04/18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33362956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50A2565-337A-1A4F-9698-4EB9A1109ECC}" type="datetimeFigureOut">
              <a:rPr kumimoji="1" lang="ja-JP" altLang="en-US" smtClean="0"/>
              <a:t>16/04/18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3603229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550A2565-337A-1A4F-9698-4EB9A1109ECC}" type="datetimeFigureOut">
              <a:rPr kumimoji="1" lang="ja-JP" altLang="en-US" smtClean="0"/>
              <a:t>16/04/18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3091514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550A2565-337A-1A4F-9698-4EB9A1109ECC}" type="datetimeFigureOut">
              <a:rPr kumimoji="1" lang="ja-JP" altLang="en-US" smtClean="0"/>
              <a:t>16/04/18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2620542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550A2565-337A-1A4F-9698-4EB9A1109ECC}" type="datetimeFigureOut">
              <a:rPr kumimoji="1" lang="ja-JP" altLang="en-US" smtClean="0"/>
              <a:t>16/04/18</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1000038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550A2565-337A-1A4F-9698-4EB9A1109ECC}" type="datetimeFigureOut">
              <a:rPr kumimoji="1" lang="ja-JP" altLang="en-US" smtClean="0"/>
              <a:t>16/04/18</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148646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550A2565-337A-1A4F-9698-4EB9A1109ECC}" type="datetimeFigureOut">
              <a:rPr kumimoji="1" lang="ja-JP" altLang="en-US" smtClean="0"/>
              <a:t>16/04/18</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2767340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550A2565-337A-1A4F-9698-4EB9A1109ECC}" type="datetimeFigureOut">
              <a:rPr kumimoji="1" lang="ja-JP" altLang="en-US" smtClean="0"/>
              <a:t>16/04/18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214153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550A2565-337A-1A4F-9698-4EB9A1109ECC}" type="datetimeFigureOut">
              <a:rPr kumimoji="1" lang="ja-JP" altLang="en-US" smtClean="0"/>
              <a:t>16/04/18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62280141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0A2565-337A-1A4F-9698-4EB9A1109ECC}" type="datetimeFigureOut">
              <a:rPr kumimoji="1" lang="ja-JP" altLang="en-US" smtClean="0"/>
              <a:t>16/04/18</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BE0FD6-E746-8345-8395-126B57535D1C}" type="slidenum">
              <a:rPr kumimoji="1" lang="ja-JP" altLang="en-US" smtClean="0"/>
              <a:t>‹#›</a:t>
            </a:fld>
            <a:endParaRPr kumimoji="1" lang="ja-JP" altLang="en-US"/>
          </a:p>
        </p:txBody>
      </p:sp>
    </p:spTree>
    <p:extLst>
      <p:ext uri="{BB962C8B-B14F-4D97-AF65-F5344CB8AC3E}">
        <p14:creationId xmlns:p14="http://schemas.microsoft.com/office/powerpoint/2010/main" val="6466328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kumimoji="1"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kumimoji="1"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kumimoji="1"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p:bodyStyle>
    <p:otherStyle>
      <a:defPPr>
        <a:defRPr lang="ja-JP"/>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hyperlink" Target="http://stat.news.ameba.jp/news_images/20140627/07/bf/JH/j/o08800695google1.jpg" TargetMode="External"/><Relationship Id="rId4" Type="http://schemas.openxmlformats.org/officeDocument/2006/relationships/hyperlink" Target="http://www.kamagaya-hp.jp/depart/radiology/img/pic_shindan_01.jpg" TargetMode="External"/><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3.png"/><Relationship Id="rId8" Type="http://schemas.openxmlformats.org/officeDocument/2006/relationships/image" Target="../media/image4.png"/><Relationship Id="rId9"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hyperlink" Target="http://stat.news.ameba.jp/news_images/20140627/07/bf/JH/j/o08800695google1.jp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jpg"/><Relationship Id="rId5" Type="http://schemas.openxmlformats.org/officeDocument/2006/relationships/image" Target="../media/image10.jp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0"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8"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自己紹介</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山口正隆</a:t>
            </a:r>
            <a:endParaRPr kumimoji="1" lang="en-US" altLang="ja-JP" dirty="0" smtClean="0"/>
          </a:p>
          <a:p>
            <a:endParaRPr lang="en-US" altLang="ja-JP" dirty="0"/>
          </a:p>
          <a:p>
            <a:r>
              <a:rPr kumimoji="1" lang="ja-JP" altLang="en-US" dirty="0" smtClean="0"/>
              <a:t>東京大学大学院　情報理工学系研究科　知能機械情報学専攻　原田研究室所属</a:t>
            </a:r>
            <a:endParaRPr kumimoji="1" lang="en-US" altLang="ja-JP" dirty="0" smtClean="0"/>
          </a:p>
          <a:p>
            <a:pPr lvl="1"/>
            <a:r>
              <a:rPr lang="ja-JP" altLang="en-US" dirty="0" smtClean="0"/>
              <a:t>画像認識と機械学習を中心に研究する研究室</a:t>
            </a:r>
            <a:endParaRPr lang="en-US" altLang="ja-JP" dirty="0" smtClean="0"/>
          </a:p>
          <a:p>
            <a:pPr lvl="1"/>
            <a:endParaRPr lang="en-US" altLang="ja-JP" dirty="0"/>
          </a:p>
          <a:p>
            <a:r>
              <a:rPr kumimoji="1" lang="ja-JP" altLang="en-US" dirty="0" smtClean="0"/>
              <a:t>修士</a:t>
            </a:r>
            <a:r>
              <a:rPr kumimoji="1" lang="en-US" altLang="ja-JP" dirty="0" smtClean="0"/>
              <a:t>2</a:t>
            </a:r>
            <a:r>
              <a:rPr kumimoji="1" lang="ja-JP" altLang="en-US" dirty="0" smtClean="0"/>
              <a:t>年</a:t>
            </a:r>
            <a:endParaRPr kumimoji="1" lang="ja-JP" altLang="en-US" dirty="0"/>
          </a:p>
        </p:txBody>
      </p:sp>
    </p:spTree>
    <p:extLst>
      <p:ext uri="{BB962C8B-B14F-4D97-AF65-F5344CB8AC3E}">
        <p14:creationId xmlns:p14="http://schemas.microsoft.com/office/powerpoint/2010/main" val="11134637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4670425"/>
            <a:ext cx="7772400" cy="1470025"/>
          </a:xfrm>
        </p:spPr>
        <p:txBody>
          <a:bodyPr/>
          <a:lstStyle/>
          <a:p>
            <a:pPr algn="r"/>
            <a:r>
              <a:rPr kumimoji="1" lang="ja-JP" altLang="en-US" dirty="0" smtClean="0"/>
              <a:t>過去の研究内容</a:t>
            </a:r>
            <a:endParaRPr kumimoji="1" lang="ja-JP" altLang="en-US" dirty="0"/>
          </a:p>
        </p:txBody>
      </p:sp>
    </p:spTree>
    <p:extLst>
      <p:ext uri="{BB962C8B-B14F-4D97-AF65-F5344CB8AC3E}">
        <p14:creationId xmlns:p14="http://schemas.microsoft.com/office/powerpoint/2010/main" val="429241293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dirty="0"/>
              <a:t>過去に取り組んできたこと</a:t>
            </a:r>
          </a:p>
        </p:txBody>
      </p:sp>
      <p:sp>
        <p:nvSpPr>
          <p:cNvPr id="5" name="コンテンツ プレースホルダー 4"/>
          <p:cNvSpPr>
            <a:spLocks noGrp="1"/>
          </p:cNvSpPr>
          <p:nvPr>
            <p:ph idx="1"/>
          </p:nvPr>
        </p:nvSpPr>
        <p:spPr/>
        <p:txBody>
          <a:bodyPr>
            <a:normAutofit lnSpcReduction="10000"/>
          </a:bodyPr>
          <a:lstStyle/>
          <a:p>
            <a:r>
              <a:rPr lang="ja-JP" altLang="en-US" dirty="0"/>
              <a:t>大学</a:t>
            </a:r>
            <a:r>
              <a:rPr lang="en-US" altLang="ja-JP" dirty="0"/>
              <a:t>4</a:t>
            </a:r>
            <a:r>
              <a:rPr lang="ja-JP" altLang="en-US" dirty="0"/>
              <a:t>年</a:t>
            </a:r>
            <a:r>
              <a:rPr lang="en-US" altLang="ja-JP" dirty="0"/>
              <a:t> 〜 </a:t>
            </a:r>
            <a:r>
              <a:rPr lang="ja-JP" altLang="en-US" dirty="0"/>
              <a:t>修士</a:t>
            </a:r>
            <a:r>
              <a:rPr lang="en-US" altLang="ja-JP" dirty="0"/>
              <a:t>1</a:t>
            </a:r>
            <a:r>
              <a:rPr lang="ja-JP" altLang="en-US" dirty="0"/>
              <a:t>年序盤：</a:t>
            </a:r>
            <a:endParaRPr lang="en-US" altLang="ja-JP" dirty="0"/>
          </a:p>
          <a:p>
            <a:pPr marL="0" indent="0" algn="ctr">
              <a:buNone/>
            </a:pPr>
            <a:r>
              <a:rPr lang="ja-JP" altLang="en-US" dirty="0"/>
              <a:t>画像説明文の自動生成（大部分未発表）</a:t>
            </a:r>
            <a:endParaRPr lang="en-US" altLang="ja-JP" dirty="0"/>
          </a:p>
          <a:p>
            <a:endParaRPr lang="en-US" altLang="ja-JP" dirty="0"/>
          </a:p>
          <a:p>
            <a:r>
              <a:rPr lang="ja-JP" altLang="en-US" dirty="0"/>
              <a:t>修士</a:t>
            </a:r>
            <a:r>
              <a:rPr lang="en-US" altLang="ja-JP" dirty="0"/>
              <a:t>1</a:t>
            </a:r>
            <a:r>
              <a:rPr lang="ja-JP" altLang="en-US" dirty="0"/>
              <a:t>年中盤</a:t>
            </a:r>
            <a:r>
              <a:rPr lang="en-US" altLang="ja-JP" dirty="0"/>
              <a:t> 〜 </a:t>
            </a:r>
            <a:r>
              <a:rPr lang="ja-JP" altLang="en-US" dirty="0"/>
              <a:t>修士</a:t>
            </a:r>
            <a:r>
              <a:rPr lang="en-US" altLang="ja-JP" dirty="0"/>
              <a:t>1</a:t>
            </a:r>
            <a:r>
              <a:rPr lang="ja-JP" altLang="en-US" dirty="0"/>
              <a:t>年終盤：</a:t>
            </a:r>
            <a:endParaRPr lang="en-US" altLang="ja-JP" dirty="0"/>
          </a:p>
          <a:p>
            <a:pPr marL="0" indent="0" algn="ctr">
              <a:buNone/>
            </a:pPr>
            <a:r>
              <a:rPr lang="ja-JP" altLang="en-US" dirty="0">
                <a:solidFill>
                  <a:srgbClr val="FF0000"/>
                </a:solidFill>
              </a:rPr>
              <a:t>高精度物体</a:t>
            </a:r>
            <a:r>
              <a:rPr lang="ja-JP" altLang="en-US" dirty="0" smtClean="0">
                <a:solidFill>
                  <a:srgbClr val="FF0000"/>
                </a:solidFill>
              </a:rPr>
              <a:t>検出</a:t>
            </a:r>
            <a:r>
              <a:rPr lang="ja-JP" altLang="en-US" dirty="0" smtClean="0"/>
              <a:t>（</a:t>
            </a:r>
            <a:r>
              <a:rPr lang="ja-JP" altLang="en-US" dirty="0"/>
              <a:t>発表済み）</a:t>
            </a:r>
            <a:endParaRPr lang="en-US" altLang="ja-JP" dirty="0"/>
          </a:p>
          <a:p>
            <a:endParaRPr lang="en-US" altLang="ja-JP" dirty="0"/>
          </a:p>
          <a:p>
            <a:r>
              <a:rPr lang="ja-JP" altLang="en-US" dirty="0"/>
              <a:t>修士</a:t>
            </a:r>
            <a:r>
              <a:rPr lang="en-US" altLang="ja-JP" dirty="0"/>
              <a:t>1</a:t>
            </a:r>
            <a:r>
              <a:rPr lang="ja-JP" altLang="en-US" dirty="0"/>
              <a:t>年終盤</a:t>
            </a:r>
            <a:r>
              <a:rPr lang="en-US" altLang="ja-JP" dirty="0"/>
              <a:t> 〜 </a:t>
            </a:r>
            <a:r>
              <a:rPr lang="ja-JP" altLang="en-US" dirty="0"/>
              <a:t>現在：</a:t>
            </a:r>
            <a:endParaRPr lang="en-US" altLang="ja-JP" dirty="0"/>
          </a:p>
          <a:p>
            <a:pPr marL="0" indent="0" algn="ctr">
              <a:buNone/>
            </a:pPr>
            <a:r>
              <a:rPr lang="ja-JP" altLang="en-US" dirty="0"/>
              <a:t>動画像中の物体の検索（未発表）</a:t>
            </a:r>
            <a:endParaRPr lang="en-US" altLang="ja-JP" dirty="0"/>
          </a:p>
          <a:p>
            <a:endParaRPr lang="en-US" altLang="ja-JP" dirty="0"/>
          </a:p>
          <a:p>
            <a:endParaRPr kumimoji="1" lang="ja-JP" altLang="en-US" dirty="0"/>
          </a:p>
        </p:txBody>
      </p:sp>
    </p:spTree>
    <p:extLst>
      <p:ext uri="{BB962C8B-B14F-4D97-AF65-F5344CB8AC3E}">
        <p14:creationId xmlns:p14="http://schemas.microsoft.com/office/powerpoint/2010/main" val="90871021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dirty="0" smtClean="0"/>
              <a:t>高精度物体検出</a:t>
            </a:r>
            <a:endParaRPr kumimoji="1" lang="ja-JP" altLang="en-US" dirty="0"/>
          </a:p>
        </p:txBody>
      </p:sp>
      <p:sp>
        <p:nvSpPr>
          <p:cNvPr id="8" name="テキスト ボックス 7"/>
          <p:cNvSpPr txBox="1"/>
          <p:nvPr/>
        </p:nvSpPr>
        <p:spPr>
          <a:xfrm>
            <a:off x="5702032" y="0"/>
            <a:ext cx="3441968" cy="461665"/>
          </a:xfrm>
          <a:prstGeom prst="rect">
            <a:avLst/>
          </a:prstGeom>
          <a:noFill/>
        </p:spPr>
        <p:txBody>
          <a:bodyPr wrap="none" rtlCol="0">
            <a:spAutoFit/>
          </a:bodyPr>
          <a:lstStyle/>
          <a:p>
            <a:r>
              <a:rPr lang="en-US" altLang="ja-JP" sz="600" dirty="0">
                <a:hlinkClick r:id="rId3"/>
              </a:rPr>
              <a:t>http://stat.news.ameba.jp/news_images/20140627/07/bf/JH/j/o08800695google1.</a:t>
            </a:r>
            <a:r>
              <a:rPr lang="en-US" altLang="ja-JP" sz="600" dirty="0" smtClean="0">
                <a:hlinkClick r:id="rId3"/>
              </a:rPr>
              <a:t>jpg</a:t>
            </a:r>
            <a:endParaRPr lang="en-US" altLang="ja-JP" sz="600" dirty="0" smtClean="0"/>
          </a:p>
          <a:p>
            <a:r>
              <a:rPr lang="en-US" altLang="ja-JP" sz="600" dirty="0">
                <a:hlinkClick r:id="rId4"/>
              </a:rPr>
              <a:t>http://www.kamagaya-hp.jp/depart/radiology/img/pic_shindan_01.</a:t>
            </a:r>
            <a:r>
              <a:rPr lang="en-US" altLang="ja-JP" sz="600" dirty="0" smtClean="0">
                <a:hlinkClick r:id="rId4"/>
              </a:rPr>
              <a:t>jpg</a:t>
            </a:r>
            <a:endParaRPr lang="en-US" altLang="ja-JP" sz="600" dirty="0" smtClean="0"/>
          </a:p>
          <a:p>
            <a:r>
              <a:rPr lang="en-US" altLang="ja-JP" sz="600" u="sng" dirty="0">
                <a:solidFill>
                  <a:srgbClr val="0000FF"/>
                </a:solidFill>
              </a:rPr>
              <a:t>http://image‐</a:t>
            </a:r>
            <a:r>
              <a:rPr lang="en-US" altLang="ja-JP" sz="600" u="sng" dirty="0" err="1">
                <a:solidFill>
                  <a:srgbClr val="0000FF"/>
                </a:solidFill>
              </a:rPr>
              <a:t>net.org</a:t>
            </a:r>
            <a:r>
              <a:rPr lang="en-US" altLang="ja-JP" sz="600" u="sng" dirty="0">
                <a:solidFill>
                  <a:srgbClr val="0000FF"/>
                </a:solidFill>
              </a:rPr>
              <a:t>/challenges/talks/</a:t>
            </a:r>
            <a:r>
              <a:rPr lang="en-US" altLang="ja-JP" sz="600" u="sng" dirty="0" smtClean="0">
                <a:solidFill>
                  <a:srgbClr val="0000FF"/>
                </a:solidFill>
              </a:rPr>
              <a:t>ILSVRC2015_12_17_15_clsloc.pdf</a:t>
            </a:r>
            <a:endParaRPr lang="en-US" altLang="ja-JP" sz="600" u="sng" dirty="0">
              <a:solidFill>
                <a:srgbClr val="0000FF"/>
              </a:solidFill>
            </a:endParaRPr>
          </a:p>
          <a:p>
            <a:endParaRPr lang="en-US" altLang="ja-JP" sz="600" dirty="0" smtClean="0"/>
          </a:p>
        </p:txBody>
      </p:sp>
      <p:grpSp>
        <p:nvGrpSpPr>
          <p:cNvPr id="4" name="図形グループ 3"/>
          <p:cNvGrpSpPr/>
          <p:nvPr/>
        </p:nvGrpSpPr>
        <p:grpSpPr>
          <a:xfrm>
            <a:off x="1560597" y="4964935"/>
            <a:ext cx="1446314" cy="1744590"/>
            <a:chOff x="751924" y="4112828"/>
            <a:chExt cx="2125895" cy="2564323"/>
          </a:xfrm>
        </p:grpSpPr>
        <p:pic>
          <p:nvPicPr>
            <p:cNvPr id="7" name="図 6" descr="スクリーンショット 2016-04-17 午前5.17.13.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1924" y="4112828"/>
              <a:ext cx="2125895" cy="2021453"/>
            </a:xfrm>
            <a:prstGeom prst="rect">
              <a:avLst/>
            </a:prstGeom>
          </p:spPr>
        </p:pic>
        <p:sp>
          <p:nvSpPr>
            <p:cNvPr id="3" name="テキスト ボックス 2"/>
            <p:cNvSpPr txBox="1"/>
            <p:nvPr/>
          </p:nvSpPr>
          <p:spPr>
            <a:xfrm>
              <a:off x="1011544" y="6134281"/>
              <a:ext cx="1628611" cy="542870"/>
            </a:xfrm>
            <a:prstGeom prst="rect">
              <a:avLst/>
            </a:prstGeom>
            <a:noFill/>
          </p:spPr>
          <p:txBody>
            <a:bodyPr wrap="none" rtlCol="0">
              <a:spAutoFit/>
            </a:bodyPr>
            <a:lstStyle/>
            <a:p>
              <a:pPr algn="ctr"/>
              <a:r>
                <a:rPr kumimoji="1" lang="ja-JP" altLang="en-US" dirty="0" smtClean="0"/>
                <a:t>自動運転</a:t>
              </a:r>
              <a:endParaRPr kumimoji="1" lang="ja-JP" altLang="en-US" dirty="0"/>
            </a:p>
          </p:txBody>
        </p:sp>
      </p:grpSp>
      <p:grpSp>
        <p:nvGrpSpPr>
          <p:cNvPr id="6" name="図形グループ 5"/>
          <p:cNvGrpSpPr/>
          <p:nvPr/>
        </p:nvGrpSpPr>
        <p:grpSpPr>
          <a:xfrm>
            <a:off x="3859721" y="4819726"/>
            <a:ext cx="1635005" cy="1772347"/>
            <a:chOff x="3354583" y="3899101"/>
            <a:chExt cx="2403247" cy="2605122"/>
          </a:xfrm>
        </p:grpSpPr>
        <p:pic>
          <p:nvPicPr>
            <p:cNvPr id="9" name="図 8"/>
            <p:cNvPicPr>
              <a:picLocks noChangeAspect="1"/>
            </p:cNvPicPr>
            <p:nvPr/>
          </p:nvPicPr>
          <p:blipFill>
            <a:blip r:embed="rId6"/>
            <a:stretch>
              <a:fillRect/>
            </a:stretch>
          </p:blipFill>
          <p:spPr>
            <a:xfrm>
              <a:off x="3354583" y="3899101"/>
              <a:ext cx="2403247" cy="2403247"/>
            </a:xfrm>
            <a:prstGeom prst="rect">
              <a:avLst/>
            </a:prstGeom>
          </p:spPr>
        </p:pic>
        <p:sp>
          <p:nvSpPr>
            <p:cNvPr id="11" name="テキスト ボックス 10"/>
            <p:cNvSpPr txBox="1"/>
            <p:nvPr/>
          </p:nvSpPr>
          <p:spPr>
            <a:xfrm>
              <a:off x="3769956" y="6134891"/>
              <a:ext cx="1800493" cy="369332"/>
            </a:xfrm>
            <a:prstGeom prst="rect">
              <a:avLst/>
            </a:prstGeom>
            <a:noFill/>
          </p:spPr>
          <p:txBody>
            <a:bodyPr wrap="none" rtlCol="0">
              <a:spAutoFit/>
            </a:bodyPr>
            <a:lstStyle/>
            <a:p>
              <a:pPr algn="ctr"/>
              <a:r>
                <a:rPr kumimoji="1" lang="ja-JP" altLang="en-US" dirty="0" smtClean="0"/>
                <a:t>視覚障害者支援</a:t>
              </a:r>
              <a:endParaRPr kumimoji="1" lang="ja-JP" altLang="en-US" dirty="0"/>
            </a:p>
          </p:txBody>
        </p:sp>
      </p:grpSp>
      <p:grpSp>
        <p:nvGrpSpPr>
          <p:cNvPr id="13" name="図形グループ 12"/>
          <p:cNvGrpSpPr/>
          <p:nvPr/>
        </p:nvGrpSpPr>
        <p:grpSpPr>
          <a:xfrm>
            <a:off x="6349597" y="4965129"/>
            <a:ext cx="1365642" cy="1745007"/>
            <a:chOff x="6328522" y="4112827"/>
            <a:chExt cx="2007317" cy="2564935"/>
          </a:xfrm>
        </p:grpSpPr>
        <p:pic>
          <p:nvPicPr>
            <p:cNvPr id="10" name="図 9"/>
            <p:cNvPicPr>
              <a:picLocks noChangeAspect="1"/>
            </p:cNvPicPr>
            <p:nvPr/>
          </p:nvPicPr>
          <p:blipFill rotWithShape="1">
            <a:blip r:embed="rId7"/>
            <a:srcRect l="12570" t="-1748" r="10346"/>
            <a:stretch/>
          </p:blipFill>
          <p:spPr>
            <a:xfrm>
              <a:off x="6328522" y="4112827"/>
              <a:ext cx="1940594" cy="1978999"/>
            </a:xfrm>
            <a:prstGeom prst="rect">
              <a:avLst/>
            </a:prstGeom>
          </p:spPr>
        </p:pic>
        <p:sp>
          <p:nvSpPr>
            <p:cNvPr id="12" name="テキスト ボックス 11"/>
            <p:cNvSpPr txBox="1"/>
            <p:nvPr/>
          </p:nvSpPr>
          <p:spPr>
            <a:xfrm>
              <a:off x="6367935" y="6134892"/>
              <a:ext cx="1967904" cy="542870"/>
            </a:xfrm>
            <a:prstGeom prst="rect">
              <a:avLst/>
            </a:prstGeom>
            <a:noFill/>
          </p:spPr>
          <p:txBody>
            <a:bodyPr wrap="none" rtlCol="0">
              <a:spAutoFit/>
            </a:bodyPr>
            <a:lstStyle/>
            <a:p>
              <a:pPr algn="ctr"/>
              <a:r>
                <a:rPr kumimoji="1" lang="ja-JP" altLang="en-US" dirty="0" smtClean="0"/>
                <a:t>診断自動化</a:t>
              </a:r>
              <a:endParaRPr kumimoji="1" lang="ja-JP" altLang="en-US" dirty="0"/>
            </a:p>
          </p:txBody>
        </p:sp>
      </p:grpSp>
      <p:sp>
        <p:nvSpPr>
          <p:cNvPr id="15" name="コンテンツ プレースホルダー 2"/>
          <p:cNvSpPr>
            <a:spLocks noGrp="1"/>
          </p:cNvSpPr>
          <p:nvPr>
            <p:ph idx="1"/>
          </p:nvPr>
        </p:nvSpPr>
        <p:spPr>
          <a:xfrm>
            <a:off x="457200" y="1467155"/>
            <a:ext cx="8229600" cy="4525963"/>
          </a:xfrm>
        </p:spPr>
        <p:txBody>
          <a:bodyPr>
            <a:normAutofit/>
          </a:bodyPr>
          <a:lstStyle/>
          <a:p>
            <a:r>
              <a:rPr kumimoji="1" lang="ja-JP" altLang="en-US" sz="2400" dirty="0" smtClean="0"/>
              <a:t>物体検出とは</a:t>
            </a:r>
            <a:endParaRPr kumimoji="1" lang="en-US" altLang="ja-JP" sz="2400" dirty="0" smtClean="0"/>
          </a:p>
          <a:p>
            <a:pPr lvl="1"/>
            <a:r>
              <a:rPr lang="ja-JP" altLang="en-US" sz="2000" dirty="0" smtClean="0"/>
              <a:t>画像中の対象カテゴリに属する物体の位置とカテゴリを推定</a:t>
            </a:r>
            <a:endParaRPr lang="en-US" altLang="ja-JP" sz="2000" dirty="0" smtClean="0"/>
          </a:p>
          <a:p>
            <a:endParaRPr lang="en-US" altLang="ja-JP" sz="2400" dirty="0"/>
          </a:p>
          <a:p>
            <a:endParaRPr kumimoji="1" lang="en-US" altLang="ja-JP" sz="2400" dirty="0" smtClean="0"/>
          </a:p>
          <a:p>
            <a:endParaRPr lang="en-US" altLang="ja-JP" sz="2400" dirty="0"/>
          </a:p>
          <a:p>
            <a:endParaRPr lang="en-US" altLang="ja-JP" sz="1600" dirty="0" smtClean="0"/>
          </a:p>
          <a:p>
            <a:endParaRPr lang="en-US" altLang="ja-JP" sz="2800" dirty="0" smtClean="0"/>
          </a:p>
          <a:p>
            <a:r>
              <a:rPr lang="ja-JP" altLang="en-US" sz="2400" dirty="0" smtClean="0"/>
              <a:t>多岐に渡る</a:t>
            </a:r>
            <a:r>
              <a:rPr kumimoji="1" lang="ja-JP" altLang="en-US" sz="2400" dirty="0" smtClean="0"/>
              <a:t>応用先</a:t>
            </a:r>
            <a:endParaRPr kumimoji="1" lang="en-US" altLang="ja-JP" sz="2400" dirty="0" smtClean="0"/>
          </a:p>
        </p:txBody>
      </p:sp>
      <p:pic>
        <p:nvPicPr>
          <p:cNvPr id="18" name="図 17" descr="スクリーンショット 2016-04-17 午前7.54.36.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99297" y="2462633"/>
            <a:ext cx="2592345" cy="1703110"/>
          </a:xfrm>
          <a:prstGeom prst="rect">
            <a:avLst/>
          </a:prstGeom>
        </p:spPr>
      </p:pic>
      <p:pic>
        <p:nvPicPr>
          <p:cNvPr id="19" name="図 18" descr="スクリーンショット 2016-04-17 午前7.54.43.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49946" y="2458562"/>
            <a:ext cx="2590036" cy="1721785"/>
          </a:xfrm>
          <a:prstGeom prst="rect">
            <a:avLst/>
          </a:prstGeom>
        </p:spPr>
      </p:pic>
      <p:sp>
        <p:nvSpPr>
          <p:cNvPr id="20" name="右矢印 19"/>
          <p:cNvSpPr/>
          <p:nvPr/>
        </p:nvSpPr>
        <p:spPr>
          <a:xfrm>
            <a:off x="4100897" y="2835189"/>
            <a:ext cx="1131999" cy="924984"/>
          </a:xfrm>
          <a:prstGeom prst="rightArrow">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8850525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構築したシステム</a:t>
            </a:r>
            <a:endParaRPr kumimoji="1" lang="ja-JP" altLang="en-US" dirty="0"/>
          </a:p>
        </p:txBody>
      </p:sp>
      <p:sp>
        <p:nvSpPr>
          <p:cNvPr id="8" name="テキスト ボックス 7"/>
          <p:cNvSpPr txBox="1"/>
          <p:nvPr/>
        </p:nvSpPr>
        <p:spPr>
          <a:xfrm>
            <a:off x="6797888" y="7472046"/>
            <a:ext cx="3441968" cy="276999"/>
          </a:xfrm>
          <a:prstGeom prst="rect">
            <a:avLst/>
          </a:prstGeom>
          <a:noFill/>
        </p:spPr>
        <p:txBody>
          <a:bodyPr wrap="none" rtlCol="0">
            <a:spAutoFit/>
          </a:bodyPr>
          <a:lstStyle/>
          <a:p>
            <a:r>
              <a:rPr lang="en-US" altLang="ja-JP" sz="600" dirty="0">
                <a:hlinkClick r:id="rId2"/>
              </a:rPr>
              <a:t>http://stat.news.ameba.jp/news_images/20140627/07/bf/JH/j/o08800695google1.</a:t>
            </a:r>
            <a:r>
              <a:rPr lang="en-US" altLang="ja-JP" sz="600" dirty="0" smtClean="0">
                <a:hlinkClick r:id="rId2"/>
              </a:rPr>
              <a:t>jpg</a:t>
            </a:r>
            <a:endParaRPr lang="en-US" altLang="ja-JP" sz="600" dirty="0" smtClean="0"/>
          </a:p>
          <a:p>
            <a:r>
              <a:rPr lang="en-US" altLang="ja-JP" sz="600" dirty="0"/>
              <a:t>http://</a:t>
            </a:r>
            <a:r>
              <a:rPr lang="en-US" altLang="ja-JP" sz="600" dirty="0" err="1"/>
              <a:t>www.kamagaya-hp.jp</a:t>
            </a:r>
            <a:r>
              <a:rPr lang="en-US" altLang="ja-JP" sz="600" dirty="0"/>
              <a:t>/depart/radiology/</a:t>
            </a:r>
            <a:r>
              <a:rPr lang="en-US" altLang="ja-JP" sz="600" dirty="0" err="1"/>
              <a:t>img</a:t>
            </a:r>
            <a:r>
              <a:rPr lang="en-US" altLang="ja-JP" sz="600" dirty="0"/>
              <a:t>/pic_shindan_01.jpg</a:t>
            </a:r>
            <a:endParaRPr kumimoji="1" lang="ja-JP" altLang="en-US" sz="600" dirty="0"/>
          </a:p>
        </p:txBody>
      </p:sp>
      <p:pic>
        <p:nvPicPr>
          <p:cNvPr id="12" name="図 11" descr="dog_and_boxe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800" y="3148686"/>
            <a:ext cx="2413442" cy="2413442"/>
          </a:xfrm>
          <a:prstGeom prst="rect">
            <a:avLst/>
          </a:prstGeom>
          <a:effectLst/>
          <a:scene3d>
            <a:camera prst="orthographicFront">
              <a:rot lat="17973762" lon="2910000" rev="18888000"/>
            </a:camera>
            <a:lightRig rig="twoPt" dir="t"/>
          </a:scene3d>
          <a:sp3d/>
        </p:spPr>
      </p:pic>
      <p:sp>
        <p:nvSpPr>
          <p:cNvPr id="13" name="直方体 12"/>
          <p:cNvSpPr/>
          <p:nvPr/>
        </p:nvSpPr>
        <p:spPr>
          <a:xfrm>
            <a:off x="716730" y="3226466"/>
            <a:ext cx="2564960" cy="1273088"/>
          </a:xfrm>
          <a:prstGeom prst="cube">
            <a:avLst>
              <a:gd name="adj" fmla="val 49718"/>
            </a:avLst>
          </a:prstGeom>
          <a:solidFill>
            <a:srgbClr val="F79646"/>
          </a:solidFill>
          <a:ln>
            <a:noFill/>
          </a:ln>
          <a:effectLst/>
        </p:spPr>
        <p:style>
          <a:lnRef idx="1">
            <a:schemeClr val="accent1"/>
          </a:lnRef>
          <a:fillRef idx="3">
            <a:schemeClr val="accent1"/>
          </a:fillRef>
          <a:effectRef idx="2">
            <a:schemeClr val="accent1"/>
          </a:effectRef>
          <a:fontRef idx="minor">
            <a:schemeClr val="lt1"/>
          </a:fontRef>
        </p:style>
        <p:txBody>
          <a:bodyPr lIns="68572" tIns="34286" rIns="68572" bIns="34286" rtlCol="0" anchor="ctr"/>
          <a:lstStyle/>
          <a:p>
            <a:pPr algn="ctr"/>
            <a:r>
              <a:rPr kumimoji="1" lang="ja-JP" altLang="en-US" dirty="0" smtClean="0"/>
              <a:t>畳み込み層</a:t>
            </a:r>
            <a:endParaRPr kumimoji="1" lang="ja-JP" altLang="en-US" dirty="0"/>
          </a:p>
        </p:txBody>
      </p:sp>
      <p:pic>
        <p:nvPicPr>
          <p:cNvPr id="14" name="図 13" descr="map_and_box.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3035" y="2344174"/>
            <a:ext cx="1965609" cy="1970907"/>
          </a:xfrm>
          <a:prstGeom prst="rect">
            <a:avLst/>
          </a:prstGeom>
          <a:effectLst/>
          <a:scene3d>
            <a:camera prst="orthographicFront">
              <a:rot lat="17975999" lon="2910000" rev="18888000"/>
            </a:camera>
            <a:lightRig rig="twoPt" dir="t"/>
          </a:scene3d>
          <a:sp3d/>
        </p:spPr>
      </p:pic>
      <p:sp>
        <p:nvSpPr>
          <p:cNvPr id="15" name="テキスト ボックス 14"/>
          <p:cNvSpPr txBox="1"/>
          <p:nvPr/>
        </p:nvSpPr>
        <p:spPr>
          <a:xfrm>
            <a:off x="1721963" y="1986938"/>
            <a:ext cx="628174" cy="351233"/>
          </a:xfrm>
          <a:prstGeom prst="rect">
            <a:avLst/>
          </a:prstGeom>
          <a:noFill/>
          <a:effectLst/>
        </p:spPr>
        <p:txBody>
          <a:bodyPr wrap="square" lIns="68572" tIns="34286" rIns="68572" bIns="34286" rtlCol="0">
            <a:spAutoFit/>
          </a:bodyPr>
          <a:lstStyle/>
          <a:p>
            <a:r>
              <a:rPr lang="en-US" altLang="ja-JP" sz="1800" b="1" dirty="0">
                <a:solidFill>
                  <a:srgbClr val="FF0000"/>
                </a:solidFill>
              </a:rPr>
              <a:t>dog</a:t>
            </a:r>
            <a:endParaRPr lang="ja-JP" altLang="en-US" sz="1800" b="1" dirty="0">
              <a:solidFill>
                <a:srgbClr val="FF0000"/>
              </a:solidFill>
            </a:endParaRPr>
          </a:p>
        </p:txBody>
      </p:sp>
      <p:sp>
        <p:nvSpPr>
          <p:cNvPr id="17" name="テキスト ボックス 16"/>
          <p:cNvSpPr txBox="1"/>
          <p:nvPr/>
        </p:nvSpPr>
        <p:spPr>
          <a:xfrm>
            <a:off x="2066627" y="1697981"/>
            <a:ext cx="872017" cy="346241"/>
          </a:xfrm>
          <a:prstGeom prst="rect">
            <a:avLst/>
          </a:prstGeom>
          <a:noFill/>
          <a:effectLst/>
        </p:spPr>
        <p:txBody>
          <a:bodyPr wrap="square" lIns="68572" tIns="34286" rIns="68572" bIns="34286" rtlCol="0">
            <a:spAutoFit/>
          </a:bodyPr>
          <a:lstStyle/>
          <a:p>
            <a:pPr algn="ctr"/>
            <a:r>
              <a:rPr kumimoji="1" lang="en-US" altLang="ja-JP" dirty="0" smtClean="0">
                <a:solidFill>
                  <a:schemeClr val="bg1">
                    <a:lumMod val="50000"/>
                  </a:schemeClr>
                </a:solidFill>
              </a:rPr>
              <a:t>(</a:t>
            </a:r>
            <a:r>
              <a:rPr kumimoji="1" lang="ja-JP" altLang="en-US" dirty="0" smtClean="0">
                <a:solidFill>
                  <a:schemeClr val="bg1">
                    <a:lumMod val="50000"/>
                  </a:schemeClr>
                </a:solidFill>
              </a:rPr>
              <a:t>背景</a:t>
            </a:r>
            <a:r>
              <a:rPr kumimoji="1" lang="en-US" altLang="ja-JP" dirty="0" smtClean="0">
                <a:solidFill>
                  <a:schemeClr val="bg1">
                    <a:lumMod val="50000"/>
                  </a:schemeClr>
                </a:solidFill>
              </a:rPr>
              <a:t>)</a:t>
            </a:r>
            <a:endParaRPr kumimoji="1" lang="ja-JP" altLang="en-US" dirty="0">
              <a:solidFill>
                <a:schemeClr val="bg1">
                  <a:lumMod val="50000"/>
                </a:schemeClr>
              </a:solidFill>
            </a:endParaRPr>
          </a:p>
        </p:txBody>
      </p:sp>
      <p:sp>
        <p:nvSpPr>
          <p:cNvPr id="18" name="直方体 17"/>
          <p:cNvSpPr/>
          <p:nvPr/>
        </p:nvSpPr>
        <p:spPr>
          <a:xfrm>
            <a:off x="1792323" y="2393395"/>
            <a:ext cx="1215876" cy="712365"/>
          </a:xfrm>
          <a:prstGeom prst="cube">
            <a:avLst>
              <a:gd name="adj" fmla="val 21422"/>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68572" tIns="34286" rIns="68572" bIns="34286" rtlCol="0" anchor="ctr"/>
          <a:lstStyle/>
          <a:p>
            <a:pPr algn="ctr"/>
            <a:r>
              <a:rPr lang="ja-JP" altLang="en-US" sz="1200" dirty="0"/>
              <a:t>全結合層</a:t>
            </a:r>
          </a:p>
        </p:txBody>
      </p:sp>
      <p:sp>
        <p:nvSpPr>
          <p:cNvPr id="19" name="直方体 18"/>
          <p:cNvSpPr/>
          <p:nvPr/>
        </p:nvSpPr>
        <p:spPr>
          <a:xfrm>
            <a:off x="1260196" y="2412285"/>
            <a:ext cx="532127" cy="795323"/>
          </a:xfrm>
          <a:prstGeom prst="cube">
            <a:avLst>
              <a:gd name="adj" fmla="val 42523"/>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68572" tIns="34286" rIns="68572" bIns="34286" rtlCol="0" anchor="ctr"/>
          <a:lstStyle/>
          <a:p>
            <a:pPr algn="ctr"/>
            <a:r>
              <a:rPr lang="ja-JP" altLang="en-US" sz="900" dirty="0"/>
              <a:t>全</a:t>
            </a:r>
          </a:p>
        </p:txBody>
      </p:sp>
      <p:sp>
        <p:nvSpPr>
          <p:cNvPr id="20" name="直方体 19"/>
          <p:cNvSpPr/>
          <p:nvPr/>
        </p:nvSpPr>
        <p:spPr>
          <a:xfrm>
            <a:off x="1509910" y="2642421"/>
            <a:ext cx="895447" cy="778165"/>
          </a:xfrm>
          <a:prstGeom prst="cube">
            <a:avLst>
              <a:gd name="adj" fmla="val 2072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68572" tIns="34286" rIns="68572" bIns="34286" rtlCol="0" anchor="ctr"/>
          <a:lstStyle/>
          <a:p>
            <a:pPr algn="ctr"/>
            <a:r>
              <a:rPr lang="ja-JP" altLang="en-US" sz="1200" dirty="0"/>
              <a:t>全結合層</a:t>
            </a:r>
          </a:p>
        </p:txBody>
      </p:sp>
      <p:sp>
        <p:nvSpPr>
          <p:cNvPr id="25" name="角丸四角形 24"/>
          <p:cNvSpPr/>
          <p:nvPr/>
        </p:nvSpPr>
        <p:spPr>
          <a:xfrm>
            <a:off x="5558022" y="2839946"/>
            <a:ext cx="3060483" cy="942622"/>
          </a:xfrm>
          <a:prstGeom prst="roundRect">
            <a:avLst/>
          </a:prstGeom>
          <a:solidFill>
            <a:schemeClr val="accent3"/>
          </a:solidFill>
          <a:ln w="38100" cmpd="sng">
            <a:noFill/>
          </a:ln>
          <a:effectLst/>
        </p:spPr>
        <p:style>
          <a:lnRef idx="1">
            <a:schemeClr val="accent1"/>
          </a:lnRef>
          <a:fillRef idx="3">
            <a:schemeClr val="accent1"/>
          </a:fillRef>
          <a:effectRef idx="2">
            <a:schemeClr val="accent1"/>
          </a:effectRef>
          <a:fontRef idx="minor">
            <a:schemeClr val="lt1"/>
          </a:fontRef>
        </p:style>
        <p:txBody>
          <a:bodyPr lIns="68572" tIns="34286" rIns="68572" bIns="34286" rtlCol="0" anchor="ctr"/>
          <a:lstStyle/>
          <a:p>
            <a:pPr algn="ctr"/>
            <a:r>
              <a:rPr lang="ja-JP" altLang="en-US" sz="2000" dirty="0">
                <a:solidFill>
                  <a:schemeClr val="bg1"/>
                </a:solidFill>
              </a:rPr>
              <a:t>画像</a:t>
            </a:r>
            <a:r>
              <a:rPr lang="ja-JP" altLang="en-US" sz="2000" dirty="0" smtClean="0">
                <a:solidFill>
                  <a:schemeClr val="bg1"/>
                </a:solidFill>
              </a:rPr>
              <a:t>のシーン情報の</a:t>
            </a:r>
            <a:r>
              <a:rPr lang="ja-JP" altLang="en-US" sz="2000" dirty="0">
                <a:solidFill>
                  <a:schemeClr val="bg1"/>
                </a:solidFill>
              </a:rPr>
              <a:t>活用</a:t>
            </a:r>
            <a:endParaRPr lang="en-US" altLang="ja-JP" sz="2000" dirty="0">
              <a:solidFill>
                <a:schemeClr val="bg1"/>
              </a:solidFill>
            </a:endParaRPr>
          </a:p>
        </p:txBody>
      </p:sp>
      <p:sp>
        <p:nvSpPr>
          <p:cNvPr id="26" name="角丸四角形 25"/>
          <p:cNvSpPr/>
          <p:nvPr/>
        </p:nvSpPr>
        <p:spPr>
          <a:xfrm>
            <a:off x="5556174" y="1707476"/>
            <a:ext cx="3058002" cy="980323"/>
          </a:xfrm>
          <a:prstGeom prst="roundRect">
            <a:avLst/>
          </a:prstGeom>
          <a:solidFill>
            <a:schemeClr val="accent3"/>
          </a:solidFill>
          <a:ln w="38100" cmpd="sng">
            <a:noFill/>
          </a:ln>
          <a:effectLst/>
        </p:spPr>
        <p:style>
          <a:lnRef idx="1">
            <a:schemeClr val="accent1"/>
          </a:lnRef>
          <a:fillRef idx="3">
            <a:schemeClr val="accent1"/>
          </a:fillRef>
          <a:effectRef idx="2">
            <a:schemeClr val="accent1"/>
          </a:effectRef>
          <a:fontRef idx="minor">
            <a:schemeClr val="lt1"/>
          </a:fontRef>
        </p:style>
        <p:txBody>
          <a:bodyPr lIns="68572" tIns="34286" rIns="68572" bIns="34286" rtlCol="0" anchor="ctr"/>
          <a:lstStyle/>
          <a:p>
            <a:pPr algn="ctr"/>
            <a:r>
              <a:rPr lang="en-US" altLang="ja-JP" sz="2000" dirty="0" smtClean="0">
                <a:solidFill>
                  <a:schemeClr val="bg1"/>
                </a:solidFill>
              </a:rPr>
              <a:t>Fast</a:t>
            </a:r>
            <a:r>
              <a:rPr lang="ja-JP" altLang="en-US" sz="2000" dirty="0" smtClean="0">
                <a:solidFill>
                  <a:schemeClr val="bg1"/>
                </a:solidFill>
              </a:rPr>
              <a:t> </a:t>
            </a:r>
            <a:r>
              <a:rPr lang="en-US" altLang="ja-JP" sz="2000" smtClean="0">
                <a:solidFill>
                  <a:schemeClr val="bg1"/>
                </a:solidFill>
              </a:rPr>
              <a:t>R-CNN</a:t>
            </a:r>
            <a:r>
              <a:rPr lang="ja-JP" altLang="en-US" sz="2000" dirty="0" smtClean="0">
                <a:solidFill>
                  <a:schemeClr val="bg1"/>
                </a:solidFill>
              </a:rPr>
              <a:t>に適した</a:t>
            </a:r>
            <a:endParaRPr lang="en-US" altLang="ja-JP" sz="2000" dirty="0" smtClean="0">
              <a:solidFill>
                <a:schemeClr val="bg1"/>
              </a:solidFill>
            </a:endParaRPr>
          </a:p>
          <a:p>
            <a:pPr algn="ctr"/>
            <a:r>
              <a:rPr lang="ja-JP" altLang="en-US" sz="2000" dirty="0" smtClean="0">
                <a:solidFill>
                  <a:schemeClr val="bg1"/>
                </a:solidFill>
              </a:rPr>
              <a:t>ネットワーク構造の活用</a:t>
            </a:r>
            <a:endParaRPr lang="en-US" altLang="ja-JP" sz="2000" dirty="0">
              <a:solidFill>
                <a:schemeClr val="bg1"/>
              </a:solidFill>
            </a:endParaRPr>
          </a:p>
        </p:txBody>
      </p:sp>
      <p:sp>
        <p:nvSpPr>
          <p:cNvPr id="27" name="角丸四角形 26"/>
          <p:cNvSpPr/>
          <p:nvPr/>
        </p:nvSpPr>
        <p:spPr>
          <a:xfrm>
            <a:off x="5566927" y="3934717"/>
            <a:ext cx="3051706" cy="933247"/>
          </a:xfrm>
          <a:prstGeom prst="roundRect">
            <a:avLst/>
          </a:prstGeom>
          <a:solidFill>
            <a:schemeClr val="accent3"/>
          </a:solidFill>
          <a:ln w="38100" cmpd="sng">
            <a:noFill/>
          </a:ln>
          <a:effectLst/>
        </p:spPr>
        <p:style>
          <a:lnRef idx="1">
            <a:schemeClr val="accent1"/>
          </a:lnRef>
          <a:fillRef idx="3">
            <a:schemeClr val="accent1"/>
          </a:fillRef>
          <a:effectRef idx="2">
            <a:schemeClr val="accent1"/>
          </a:effectRef>
          <a:fontRef idx="minor">
            <a:schemeClr val="lt1"/>
          </a:fontRef>
        </p:style>
        <p:txBody>
          <a:bodyPr lIns="68572" tIns="34286" rIns="68572" bIns="34286" rtlCol="0" anchor="ctr"/>
          <a:lstStyle/>
          <a:p>
            <a:pPr algn="ctr"/>
            <a:r>
              <a:rPr lang="ja-JP" altLang="en-US" sz="2000" dirty="0">
                <a:solidFill>
                  <a:schemeClr val="bg1"/>
                </a:solidFill>
              </a:rPr>
              <a:t>モデルアンサンブル</a:t>
            </a:r>
          </a:p>
        </p:txBody>
      </p:sp>
      <p:sp>
        <p:nvSpPr>
          <p:cNvPr id="28" name="加算記号 27"/>
          <p:cNvSpPr/>
          <p:nvPr/>
        </p:nvSpPr>
        <p:spPr>
          <a:xfrm>
            <a:off x="3876525" y="2722106"/>
            <a:ext cx="1119910" cy="1062182"/>
          </a:xfrm>
          <a:prstGeom prst="mathPlus">
            <a:avLst>
              <a:gd name="adj1" fmla="val 14824"/>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 name="テキスト ボックス 2"/>
          <p:cNvSpPr txBox="1"/>
          <p:nvPr/>
        </p:nvSpPr>
        <p:spPr>
          <a:xfrm>
            <a:off x="415420" y="5172711"/>
            <a:ext cx="3091712" cy="1569660"/>
          </a:xfrm>
          <a:prstGeom prst="rect">
            <a:avLst/>
          </a:prstGeom>
          <a:noFill/>
        </p:spPr>
        <p:txBody>
          <a:bodyPr wrap="none" rtlCol="0">
            <a:spAutoFit/>
          </a:bodyPr>
          <a:lstStyle/>
          <a:p>
            <a:pPr algn="ctr"/>
            <a:r>
              <a:rPr kumimoji="1" lang="en-US" altLang="ja-JP" sz="2400" dirty="0" smtClean="0">
                <a:latin typeface="メイリオ"/>
                <a:ea typeface="メイリオ"/>
                <a:cs typeface="メイリオ"/>
              </a:rPr>
              <a:t>Fast R-CNN</a:t>
            </a:r>
            <a:r>
              <a:rPr lang="ja-JP" altLang="en-US" sz="1400" dirty="0">
                <a:latin typeface="メイリオ"/>
                <a:ea typeface="メイリオ"/>
                <a:cs typeface="メイリオ"/>
              </a:rPr>
              <a:t> </a:t>
            </a:r>
            <a:endParaRPr lang="en-US" altLang="ja-JP" sz="1400" dirty="0" smtClean="0">
              <a:latin typeface="メイリオ"/>
              <a:ea typeface="メイリオ"/>
              <a:cs typeface="メイリオ"/>
            </a:endParaRPr>
          </a:p>
          <a:p>
            <a:pPr algn="ctr"/>
            <a:r>
              <a:rPr lang="en-US" altLang="ja-JP" sz="1400" dirty="0" smtClean="0">
                <a:latin typeface="メイリオ"/>
                <a:ea typeface="メイリオ"/>
                <a:cs typeface="メイリオ"/>
              </a:rPr>
              <a:t>[</a:t>
            </a:r>
            <a:r>
              <a:rPr lang="en-US" altLang="ja-JP" sz="1400" dirty="0" err="1" smtClean="0">
                <a:latin typeface="メイリオ"/>
                <a:ea typeface="メイリオ"/>
                <a:cs typeface="メイリオ"/>
              </a:rPr>
              <a:t>Girshick</a:t>
            </a:r>
            <a:r>
              <a:rPr lang="ja-JP" altLang="en-US" sz="1400" dirty="0" smtClean="0">
                <a:latin typeface="メイリオ"/>
                <a:ea typeface="メイリオ"/>
                <a:cs typeface="メイリオ"/>
              </a:rPr>
              <a:t>, </a:t>
            </a:r>
            <a:r>
              <a:rPr lang="ja-JP" altLang="ja-JP" sz="1400" dirty="0" smtClean="0">
                <a:latin typeface="メイリオ"/>
                <a:ea typeface="メイリオ"/>
                <a:cs typeface="メイリオ"/>
              </a:rPr>
              <a:t>I</a:t>
            </a:r>
            <a:r>
              <a:rPr lang="en-US" altLang="ja-JP" sz="1400" dirty="0" smtClean="0">
                <a:latin typeface="メイリオ"/>
                <a:ea typeface="メイリオ"/>
                <a:cs typeface="メイリオ"/>
              </a:rPr>
              <a:t>CCV2015]</a:t>
            </a:r>
            <a:endParaRPr kumimoji="1" lang="en-US" altLang="ja-JP" sz="2400" dirty="0" smtClean="0">
              <a:latin typeface="メイリオ"/>
              <a:ea typeface="メイリオ"/>
              <a:cs typeface="メイリオ"/>
            </a:endParaRPr>
          </a:p>
          <a:p>
            <a:pPr algn="ctr"/>
            <a:r>
              <a:rPr lang="en-US" altLang="ja-JP" sz="2400" dirty="0">
                <a:latin typeface="メイリオ"/>
                <a:ea typeface="メイリオ"/>
                <a:cs typeface="メイリオ"/>
              </a:rPr>
              <a:t>(</a:t>
            </a:r>
            <a:r>
              <a:rPr kumimoji="1" lang="en-US" altLang="ja-JP" sz="2400" dirty="0" smtClean="0">
                <a:latin typeface="メイリオ"/>
                <a:ea typeface="メイリオ"/>
                <a:cs typeface="メイリオ"/>
              </a:rPr>
              <a:t>Deep CNN</a:t>
            </a:r>
            <a:r>
              <a:rPr kumimoji="1" lang="ja-JP" altLang="en-US" sz="2400" dirty="0" smtClean="0">
                <a:latin typeface="メイリオ"/>
                <a:ea typeface="メイリオ"/>
                <a:cs typeface="メイリオ"/>
              </a:rPr>
              <a:t>ベースの</a:t>
            </a:r>
            <a:endParaRPr kumimoji="1" lang="en-US" altLang="ja-JP" sz="2400" dirty="0" smtClean="0">
              <a:latin typeface="メイリオ"/>
              <a:ea typeface="メイリオ"/>
              <a:cs typeface="メイリオ"/>
            </a:endParaRPr>
          </a:p>
          <a:p>
            <a:pPr algn="ctr"/>
            <a:r>
              <a:rPr lang="ja-JP" altLang="en-US" sz="2400" dirty="0" smtClean="0">
                <a:latin typeface="メイリオ"/>
                <a:ea typeface="メイリオ"/>
                <a:cs typeface="メイリオ"/>
              </a:rPr>
              <a:t>物体検出手法</a:t>
            </a:r>
            <a:r>
              <a:rPr lang="en-US" altLang="ja-JP" sz="2400" dirty="0" smtClean="0">
                <a:latin typeface="メイリオ"/>
                <a:ea typeface="メイリオ"/>
                <a:cs typeface="メイリオ"/>
              </a:rPr>
              <a:t>)</a:t>
            </a:r>
            <a:endParaRPr kumimoji="1" lang="ja-JP" altLang="en-US" sz="2400" dirty="0">
              <a:latin typeface="メイリオ"/>
              <a:ea typeface="メイリオ"/>
              <a:cs typeface="メイリオ"/>
            </a:endParaRPr>
          </a:p>
        </p:txBody>
      </p:sp>
      <p:sp>
        <p:nvSpPr>
          <p:cNvPr id="29" name="テキスト ボックス 28"/>
          <p:cNvSpPr txBox="1"/>
          <p:nvPr/>
        </p:nvSpPr>
        <p:spPr>
          <a:xfrm>
            <a:off x="6735055" y="4761676"/>
            <a:ext cx="595035" cy="584776"/>
          </a:xfrm>
          <a:prstGeom prst="rect">
            <a:avLst/>
          </a:prstGeom>
          <a:noFill/>
        </p:spPr>
        <p:txBody>
          <a:bodyPr wrap="none" rtlCol="0">
            <a:spAutoFit/>
          </a:bodyPr>
          <a:lstStyle/>
          <a:p>
            <a:pPr algn="ctr"/>
            <a:r>
              <a:rPr kumimoji="1" lang="is-IS" altLang="ja-JP" sz="3200" dirty="0" smtClean="0">
                <a:latin typeface="メイリオ"/>
                <a:ea typeface="メイリオ"/>
                <a:cs typeface="メイリオ"/>
              </a:rPr>
              <a:t>…</a:t>
            </a:r>
          </a:p>
        </p:txBody>
      </p:sp>
      <p:sp>
        <p:nvSpPr>
          <p:cNvPr id="43" name="テキスト ボックス 42"/>
          <p:cNvSpPr txBox="1"/>
          <p:nvPr/>
        </p:nvSpPr>
        <p:spPr>
          <a:xfrm>
            <a:off x="1087706" y="1711779"/>
            <a:ext cx="872017" cy="346241"/>
          </a:xfrm>
          <a:prstGeom prst="rect">
            <a:avLst/>
          </a:prstGeom>
          <a:noFill/>
          <a:effectLst/>
        </p:spPr>
        <p:txBody>
          <a:bodyPr wrap="square" lIns="68572" tIns="34286" rIns="68572" bIns="34286" rtlCol="0">
            <a:spAutoFit/>
          </a:bodyPr>
          <a:lstStyle/>
          <a:p>
            <a:pPr algn="ctr"/>
            <a:r>
              <a:rPr kumimoji="1" lang="en-US" altLang="ja-JP" dirty="0" smtClean="0">
                <a:solidFill>
                  <a:schemeClr val="bg1">
                    <a:lumMod val="50000"/>
                  </a:schemeClr>
                </a:solidFill>
              </a:rPr>
              <a:t>(</a:t>
            </a:r>
            <a:r>
              <a:rPr kumimoji="1" lang="ja-JP" altLang="en-US" dirty="0" smtClean="0">
                <a:solidFill>
                  <a:schemeClr val="bg1">
                    <a:lumMod val="50000"/>
                  </a:schemeClr>
                </a:solidFill>
              </a:rPr>
              <a:t>背景</a:t>
            </a:r>
            <a:r>
              <a:rPr kumimoji="1" lang="en-US" altLang="ja-JP" dirty="0" smtClean="0">
                <a:solidFill>
                  <a:schemeClr val="bg1">
                    <a:lumMod val="50000"/>
                  </a:schemeClr>
                </a:solidFill>
              </a:rPr>
              <a:t>)</a:t>
            </a:r>
            <a:endParaRPr kumimoji="1" lang="ja-JP" altLang="en-US" dirty="0">
              <a:solidFill>
                <a:schemeClr val="bg1">
                  <a:lumMod val="50000"/>
                </a:schemeClr>
              </a:solidFill>
            </a:endParaRPr>
          </a:p>
        </p:txBody>
      </p:sp>
      <p:cxnSp>
        <p:nvCxnSpPr>
          <p:cNvPr id="45" name="直線矢印コネクタ 44"/>
          <p:cNvCxnSpPr/>
          <p:nvPr/>
        </p:nvCxnSpPr>
        <p:spPr>
          <a:xfrm flipV="1">
            <a:off x="2437438" y="2042162"/>
            <a:ext cx="0" cy="43288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1" name="直線矢印コネクタ 50"/>
          <p:cNvCxnSpPr/>
          <p:nvPr/>
        </p:nvCxnSpPr>
        <p:spPr>
          <a:xfrm flipV="1">
            <a:off x="1523715" y="2069774"/>
            <a:ext cx="0" cy="43288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2" name="直線矢印コネクタ 51"/>
          <p:cNvCxnSpPr/>
          <p:nvPr/>
        </p:nvCxnSpPr>
        <p:spPr>
          <a:xfrm flipV="1">
            <a:off x="1968050" y="2300803"/>
            <a:ext cx="0" cy="43288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53" name="テキスト ボックス 52"/>
          <p:cNvSpPr txBox="1"/>
          <p:nvPr/>
        </p:nvSpPr>
        <p:spPr>
          <a:xfrm>
            <a:off x="5441565" y="5579315"/>
            <a:ext cx="3262432" cy="830997"/>
          </a:xfrm>
          <a:prstGeom prst="rect">
            <a:avLst/>
          </a:prstGeom>
          <a:noFill/>
        </p:spPr>
        <p:txBody>
          <a:bodyPr wrap="none" rtlCol="0">
            <a:spAutoFit/>
          </a:bodyPr>
          <a:lstStyle/>
          <a:p>
            <a:pPr algn="ctr"/>
            <a:r>
              <a:rPr kumimoji="1" lang="ja-JP" altLang="en-US" sz="2400" dirty="0" smtClean="0">
                <a:latin typeface="メイリオ"/>
                <a:ea typeface="メイリオ"/>
                <a:cs typeface="メイリオ"/>
              </a:rPr>
              <a:t>各種の工夫</a:t>
            </a:r>
            <a:endParaRPr kumimoji="1" lang="en-US" altLang="ja-JP" sz="2400" dirty="0" smtClean="0">
              <a:latin typeface="メイリオ"/>
              <a:ea typeface="メイリオ"/>
              <a:cs typeface="メイリオ"/>
            </a:endParaRPr>
          </a:p>
          <a:p>
            <a:pPr algn="ctr"/>
            <a:r>
              <a:rPr lang="ja-JP" altLang="en-US" sz="2400" dirty="0" smtClean="0">
                <a:latin typeface="メイリオ"/>
                <a:ea typeface="メイリオ"/>
                <a:cs typeface="メイリオ"/>
              </a:rPr>
              <a:t>（独自のものを含む）</a:t>
            </a:r>
            <a:endParaRPr kumimoji="1" lang="ja-JP" altLang="en-US" sz="2400" dirty="0">
              <a:latin typeface="メイリオ"/>
              <a:ea typeface="メイリオ"/>
              <a:cs typeface="メイリオ"/>
            </a:endParaRPr>
          </a:p>
        </p:txBody>
      </p:sp>
    </p:spTree>
    <p:extLst>
      <p:ext uri="{BB962C8B-B14F-4D97-AF65-F5344CB8AC3E}">
        <p14:creationId xmlns:p14="http://schemas.microsoft.com/office/powerpoint/2010/main" val="8217739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タイトル 1"/>
          <p:cNvSpPr>
            <a:spLocks noGrp="1"/>
          </p:cNvSpPr>
          <p:nvPr>
            <p:ph type="title"/>
          </p:nvPr>
        </p:nvSpPr>
        <p:spPr>
          <a:xfrm>
            <a:off x="628651" y="273844"/>
            <a:ext cx="7886700" cy="994172"/>
          </a:xfrm>
        </p:spPr>
        <p:txBody>
          <a:bodyPr/>
          <a:lstStyle/>
          <a:p>
            <a:r>
              <a:rPr lang="ja-JP" altLang="en-US" dirty="0" smtClean="0"/>
              <a:t>構築したシステムの性能</a:t>
            </a:r>
            <a:endParaRPr lang="en-US" altLang="ja-JP" dirty="0"/>
          </a:p>
        </p:txBody>
      </p:sp>
      <p:graphicFrame>
        <p:nvGraphicFramePr>
          <p:cNvPr id="17" name="表 16"/>
          <p:cNvGraphicFramePr>
            <a:graphicFrameLocks noGrp="1"/>
          </p:cNvGraphicFramePr>
          <p:nvPr>
            <p:extLst>
              <p:ext uri="{D42A27DB-BD31-4B8C-83A1-F6EECF244321}">
                <p14:modId xmlns:p14="http://schemas.microsoft.com/office/powerpoint/2010/main" val="65945924"/>
              </p:ext>
            </p:extLst>
          </p:nvPr>
        </p:nvGraphicFramePr>
        <p:xfrm>
          <a:off x="2660270" y="3093239"/>
          <a:ext cx="6189579" cy="3360420"/>
        </p:xfrm>
        <a:graphic>
          <a:graphicData uri="http://schemas.openxmlformats.org/drawingml/2006/table">
            <a:tbl>
              <a:tblPr firstRow="1" bandRow="1">
                <a:tableStyleId>{69012ECD-51FC-41F1-AA8D-1B2483CD663E}</a:tableStyleId>
              </a:tblPr>
              <a:tblGrid>
                <a:gridCol w="3329584"/>
                <a:gridCol w="2859995"/>
              </a:tblGrid>
              <a:tr h="300058">
                <a:tc>
                  <a:txBody>
                    <a:bodyPr/>
                    <a:lstStyle/>
                    <a:p>
                      <a:pPr algn="ctr"/>
                      <a:r>
                        <a:rPr kumimoji="1" lang="en-US" altLang="ja-JP" sz="1800" dirty="0" smtClean="0"/>
                        <a:t>Team Name</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c>
                  <a:txBody>
                    <a:bodyPr/>
                    <a:lstStyle/>
                    <a:p>
                      <a:pPr algn="ctr"/>
                      <a:r>
                        <a:rPr kumimoji="1" lang="en-US" altLang="ja-JP" sz="1800" dirty="0" smtClean="0"/>
                        <a:t>Mean Average Precision (%)</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r>
              <a:tr h="166699">
                <a:tc>
                  <a:txBody>
                    <a:bodyPr/>
                    <a:lstStyle/>
                    <a:p>
                      <a:pPr algn="ctr"/>
                      <a:r>
                        <a:rPr kumimoji="1" lang="en-US" altLang="ja-JP" sz="1800" dirty="0" smtClean="0"/>
                        <a:t>Amax</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c>
                  <a:txBody>
                    <a:bodyPr/>
                    <a:lstStyle/>
                    <a:p>
                      <a:pPr algn="ctr"/>
                      <a:r>
                        <a:rPr kumimoji="1" lang="en-US" altLang="ja-JP" sz="1800" dirty="0" smtClean="0"/>
                        <a:t>57.8</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r>
              <a:tr h="166699">
                <a:tc>
                  <a:txBody>
                    <a:bodyPr/>
                    <a:lstStyle/>
                    <a:p>
                      <a:pPr algn="ctr"/>
                      <a:r>
                        <a:rPr kumimoji="1" lang="en-US" altLang="ja-JP" sz="1800" dirty="0" err="1" smtClean="0"/>
                        <a:t>CUimage</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c>
                  <a:txBody>
                    <a:bodyPr/>
                    <a:lstStyle/>
                    <a:p>
                      <a:pPr algn="ctr"/>
                      <a:r>
                        <a:rPr kumimoji="1" lang="en-US" altLang="ja-JP" sz="1800" dirty="0" smtClean="0"/>
                        <a:t>52.3</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r>
              <a:tr h="166699">
                <a:tc>
                  <a:txBody>
                    <a:bodyPr/>
                    <a:lstStyle/>
                    <a:p>
                      <a:pPr algn="ctr"/>
                      <a:r>
                        <a:rPr kumimoji="1" lang="en-US" altLang="ja-JP" sz="1800" dirty="0" smtClean="0">
                          <a:solidFill>
                            <a:srgbClr val="FF0000"/>
                          </a:solidFill>
                        </a:rPr>
                        <a:t>MIL-UT</a:t>
                      </a:r>
                      <a:endParaRPr kumimoji="1" lang="ja-JP" altLang="en-US" sz="1800" dirty="0">
                        <a:solidFill>
                          <a:srgbClr val="FF0000"/>
                        </a:solidFill>
                      </a:endParaRPr>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800" dirty="0" smtClean="0">
                          <a:solidFill>
                            <a:srgbClr val="FF0000"/>
                          </a:solidFill>
                        </a:rPr>
                        <a:t>47.0</a:t>
                      </a:r>
                      <a:endParaRPr kumimoji="1" lang="ja-JP" altLang="en-US" sz="1800" dirty="0">
                        <a:solidFill>
                          <a:srgbClr val="FF0000"/>
                        </a:solidFill>
                      </a:endParaRPr>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solidFill>
                      <a:schemeClr val="accent6">
                        <a:lumMod val="60000"/>
                        <a:lumOff val="40000"/>
                      </a:schemeClr>
                    </a:solidFill>
                  </a:tcPr>
                </a:tc>
              </a:tr>
              <a:tr h="16669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en-US" altLang="ja-JP" sz="1800" dirty="0" err="1" smtClean="0"/>
                        <a:t>Trimps</a:t>
                      </a:r>
                      <a:r>
                        <a:rPr kumimoji="1" lang="en-US" altLang="ja-JP" sz="1800" dirty="0" smtClean="0"/>
                        <a:t>-</a:t>
                      </a:r>
                      <a:r>
                        <a:rPr kumimoji="1" lang="en-US" altLang="ja-JP" sz="1800" dirty="0" err="1" smtClean="0"/>
                        <a:t>Fudan</a:t>
                      </a:r>
                      <a:r>
                        <a:rPr kumimoji="1" lang="en-US" altLang="ja-JP" sz="1800" dirty="0" smtClean="0"/>
                        <a:t>-HUST</a:t>
                      </a:r>
                      <a:endParaRPr kumimoji="1" lang="ja-JP" altLang="en-US" sz="1800" dirty="0" smtClean="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c>
                  <a:txBody>
                    <a:bodyPr/>
                    <a:lstStyle/>
                    <a:p>
                      <a:pPr algn="ctr"/>
                      <a:r>
                        <a:rPr kumimoji="1" lang="en-US" altLang="ja-JP" sz="1800" dirty="0" smtClean="0"/>
                        <a:t>44.9</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r>
              <a:tr h="16669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en-US" altLang="ja-JP" sz="1800" dirty="0" err="1" smtClean="0"/>
                        <a:t>Trimps-Soushen</a:t>
                      </a:r>
                      <a:endParaRPr kumimoji="1" lang="ja-JP" altLang="en-US" sz="1800" dirty="0" smtClean="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c>
                  <a:txBody>
                    <a:bodyPr/>
                    <a:lstStyle/>
                    <a:p>
                      <a:pPr algn="ctr"/>
                      <a:r>
                        <a:rPr kumimoji="1" lang="en-US" altLang="ja-JP" sz="1800" dirty="0" smtClean="0"/>
                        <a:t>44.8</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r>
              <a:tr h="30005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en-US" altLang="ja-JP" sz="1800" dirty="0" smtClean="0"/>
                        <a:t>(Google, </a:t>
                      </a:r>
                      <a:r>
                        <a:rPr kumimoji="1" lang="ja-JP" altLang="en-US" sz="1800" dirty="0" smtClean="0"/>
                        <a:t>前回優勝時のスコア</a:t>
                      </a:r>
                      <a:r>
                        <a:rPr kumimoji="1" lang="en-US" altLang="ja-JP" sz="1800" dirty="0" smtClean="0"/>
                        <a:t>)</a:t>
                      </a:r>
                      <a:endParaRPr kumimoji="1" lang="ja-JP" altLang="en-US" sz="1800" dirty="0" smtClean="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solidFill>
                      <a:schemeClr val="bg1">
                        <a:lumMod val="75000"/>
                      </a:schemeClr>
                    </a:solidFill>
                  </a:tcPr>
                </a:tc>
                <a:tc>
                  <a:txBody>
                    <a:bodyPr/>
                    <a:lstStyle/>
                    <a:p>
                      <a:pPr algn="ctr"/>
                      <a:r>
                        <a:rPr kumimoji="1" lang="en-US" altLang="ja-JP" sz="1800" dirty="0" smtClean="0"/>
                        <a:t>43.9</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solidFill>
                      <a:schemeClr val="bg1">
                        <a:lumMod val="75000"/>
                      </a:schemeClr>
                    </a:solidFill>
                  </a:tcPr>
                </a:tc>
              </a:tr>
              <a:tr h="166699">
                <a:tc>
                  <a:txBody>
                    <a:bodyPr/>
                    <a:lstStyle/>
                    <a:p>
                      <a:pPr algn="ctr"/>
                      <a:r>
                        <a:rPr kumimoji="1" lang="en-US" altLang="ja-JP" sz="1800" dirty="0" err="1" smtClean="0"/>
                        <a:t>Futurecrew</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c>
                  <a:txBody>
                    <a:bodyPr/>
                    <a:lstStyle/>
                    <a:p>
                      <a:pPr algn="ctr"/>
                      <a:r>
                        <a:rPr kumimoji="1" lang="en-US" altLang="ja-JP" sz="1800" dirty="0" smtClean="0"/>
                        <a:t>41.6</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r>
              <a:tr h="166699">
                <a:tc>
                  <a:txBody>
                    <a:bodyPr/>
                    <a:lstStyle/>
                    <a:p>
                      <a:pPr algn="ctr"/>
                      <a:r>
                        <a:rPr kumimoji="1" lang="en-US" altLang="ja-JP" sz="1800" dirty="0" smtClean="0"/>
                        <a:t>1-HKUST</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c>
                  <a:txBody>
                    <a:bodyPr/>
                    <a:lstStyle/>
                    <a:p>
                      <a:pPr algn="ctr"/>
                      <a:r>
                        <a:rPr kumimoji="1" lang="en-US" altLang="ja-JP" sz="1800" dirty="0" smtClean="0"/>
                        <a:t>24.0</a:t>
                      </a:r>
                      <a:endParaRPr kumimoji="1" lang="ja-JP" altLang="en-US" sz="1800" dirty="0"/>
                    </a:p>
                  </a:txBody>
                  <a:tcPr marL="68580" marR="68580" marT="34290" marB="34290">
                    <a:lnL w="6350" cap="flat" cmpd="sng" algn="ctr">
                      <a:solidFill>
                        <a:srgbClr val="1F497D">
                          <a:lumMod val="40000"/>
                          <a:lumOff val="60000"/>
                        </a:srgbClr>
                      </a:solidFill>
                      <a:prstDash val="solid"/>
                      <a:round/>
                      <a:headEnd type="none" w="med" len="med"/>
                      <a:tailEnd type="none" w="med" len="med"/>
                    </a:lnL>
                    <a:lnR w="6350" cap="flat" cmpd="sng" algn="ctr">
                      <a:solidFill>
                        <a:srgbClr val="1F497D">
                          <a:lumMod val="40000"/>
                          <a:lumOff val="60000"/>
                        </a:srgbClr>
                      </a:solidFill>
                      <a:prstDash val="solid"/>
                      <a:round/>
                      <a:headEnd type="none" w="med" len="med"/>
                      <a:tailEnd type="none" w="med" len="med"/>
                    </a:lnR>
                    <a:lnT w="6350" cap="flat" cmpd="sng" algn="ctr">
                      <a:solidFill>
                        <a:srgbClr val="1F497D">
                          <a:lumMod val="40000"/>
                          <a:lumOff val="60000"/>
                        </a:srgbClr>
                      </a:solidFill>
                      <a:prstDash val="solid"/>
                      <a:round/>
                      <a:headEnd type="none" w="med" len="med"/>
                      <a:tailEnd type="none" w="med" len="med"/>
                    </a:lnT>
                    <a:lnB w="6350" cap="flat" cmpd="sng" algn="ctr">
                      <a:solidFill>
                        <a:srgbClr val="1F497D">
                          <a:lumMod val="40000"/>
                          <a:lumOff val="60000"/>
                        </a:srgbClr>
                      </a:solidFill>
                      <a:prstDash val="solid"/>
                      <a:round/>
                      <a:headEnd type="none" w="med" len="med"/>
                      <a:tailEnd type="none" w="med" len="med"/>
                    </a:lnB>
                  </a:tcPr>
                </a:tc>
              </a:tr>
            </a:tbl>
          </a:graphicData>
        </a:graphic>
      </p:graphicFrame>
      <p:sp>
        <p:nvSpPr>
          <p:cNvPr id="19" name="テキスト ボックス 18"/>
          <p:cNvSpPr txBox="1"/>
          <p:nvPr/>
        </p:nvSpPr>
        <p:spPr>
          <a:xfrm>
            <a:off x="-401046" y="4279330"/>
            <a:ext cx="2606776" cy="1077208"/>
          </a:xfrm>
          <a:prstGeom prst="rect">
            <a:avLst/>
          </a:prstGeom>
          <a:noFill/>
        </p:spPr>
        <p:txBody>
          <a:bodyPr wrap="square" lIns="91430" tIns="45715" rIns="91430" bIns="45715" rtlCol="0">
            <a:spAutoFit/>
          </a:bodyPr>
          <a:lstStyle/>
          <a:p>
            <a:pPr algn="r"/>
            <a:r>
              <a:rPr lang="en-US" altLang="ja-JP" sz="2800" dirty="0"/>
              <a:t>3</a:t>
            </a:r>
            <a:r>
              <a:rPr lang="ja-JP" altLang="en-US" sz="2800" dirty="0"/>
              <a:t>位</a:t>
            </a:r>
            <a:endParaRPr lang="en-US" altLang="ja-JP" sz="2800" dirty="0"/>
          </a:p>
          <a:p>
            <a:pPr algn="r"/>
            <a:r>
              <a:rPr lang="en-US" altLang="ja-JP" sz="1800" dirty="0" smtClean="0"/>
              <a:t>(</a:t>
            </a:r>
            <a:r>
              <a:rPr lang="ja-JP" altLang="en-US" dirty="0" smtClean="0"/>
              <a:t>前年</a:t>
            </a:r>
            <a:r>
              <a:rPr lang="ja-JP" altLang="en-US" sz="1800" dirty="0" smtClean="0"/>
              <a:t>の最高スコア</a:t>
            </a:r>
            <a:endParaRPr lang="en-US" altLang="ja-JP" sz="1800" dirty="0" smtClean="0"/>
          </a:p>
          <a:p>
            <a:pPr algn="r"/>
            <a:r>
              <a:rPr lang="ja-JP" altLang="en-US" sz="1800" dirty="0" smtClean="0"/>
              <a:t>から</a:t>
            </a:r>
            <a:r>
              <a:rPr lang="en-US" altLang="ja-JP" sz="1800" dirty="0" smtClean="0"/>
              <a:t>3.1%</a:t>
            </a:r>
            <a:r>
              <a:rPr lang="ja-JP" altLang="en-US" sz="1800" dirty="0" smtClean="0"/>
              <a:t>の上昇</a:t>
            </a:r>
            <a:r>
              <a:rPr lang="en-US" altLang="ja-JP" sz="1800" dirty="0" smtClean="0"/>
              <a:t>)</a:t>
            </a:r>
            <a:endParaRPr lang="ja-JP" altLang="en-US" sz="1800" dirty="0"/>
          </a:p>
        </p:txBody>
      </p:sp>
      <p:cxnSp>
        <p:nvCxnSpPr>
          <p:cNvPr id="20" name="直線矢印コネクタ 19"/>
          <p:cNvCxnSpPr/>
          <p:nvPr/>
        </p:nvCxnSpPr>
        <p:spPr>
          <a:xfrm>
            <a:off x="2177143" y="4566424"/>
            <a:ext cx="483809" cy="1"/>
          </a:xfrm>
          <a:prstGeom prst="straightConnector1">
            <a:avLst/>
          </a:prstGeom>
          <a:ln w="19050" cmpd="sng">
            <a:solidFill>
              <a:srgbClr val="FF0000"/>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21" name="コンテンツ プレースホルダー 2"/>
          <p:cNvSpPr>
            <a:spLocks noGrp="1"/>
          </p:cNvSpPr>
          <p:nvPr>
            <p:ph idx="1"/>
          </p:nvPr>
        </p:nvSpPr>
        <p:spPr>
          <a:xfrm>
            <a:off x="457200" y="1600200"/>
            <a:ext cx="8229600" cy="4525963"/>
          </a:xfrm>
        </p:spPr>
        <p:txBody>
          <a:bodyPr>
            <a:normAutofit/>
          </a:bodyPr>
          <a:lstStyle/>
          <a:p>
            <a:r>
              <a:rPr kumimoji="1" lang="en-US" altLang="ja-JP" sz="2400" dirty="0" err="1" smtClean="0"/>
              <a:t>Imagenet</a:t>
            </a:r>
            <a:r>
              <a:rPr kumimoji="1" lang="ja-JP" altLang="en-US" sz="2400" dirty="0" smtClean="0"/>
              <a:t>大規模画像認識チャレンジ</a:t>
            </a:r>
            <a:r>
              <a:rPr kumimoji="1" lang="en-US" altLang="ja-JP" sz="2400" dirty="0" smtClean="0"/>
              <a:t>2015</a:t>
            </a:r>
            <a:r>
              <a:rPr lang="ja-JP" altLang="en-US" sz="2400" dirty="0" smtClean="0"/>
              <a:t>での結果</a:t>
            </a:r>
            <a:endParaRPr kumimoji="1" lang="ja-JP" altLang="en-US" sz="2400" dirty="0" smtClean="0"/>
          </a:p>
          <a:p>
            <a:pPr lvl="1"/>
            <a:r>
              <a:rPr lang="ja-JP" altLang="en-US" sz="2000" dirty="0"/>
              <a:t>画像</a:t>
            </a:r>
            <a:r>
              <a:rPr lang="ja-JP" altLang="en-US" sz="2000" dirty="0" smtClean="0"/>
              <a:t>認識界のベンチマーク</a:t>
            </a:r>
            <a:endParaRPr kumimoji="1" lang="en-US" altLang="ja-JP" sz="2000" dirty="0" smtClean="0"/>
          </a:p>
        </p:txBody>
      </p:sp>
      <p:sp>
        <p:nvSpPr>
          <p:cNvPr id="22" name="テキスト ボックス 21"/>
          <p:cNvSpPr txBox="1"/>
          <p:nvPr/>
        </p:nvSpPr>
        <p:spPr>
          <a:xfrm>
            <a:off x="4450308" y="2508463"/>
            <a:ext cx="2622032" cy="584776"/>
          </a:xfrm>
          <a:prstGeom prst="rect">
            <a:avLst/>
          </a:prstGeom>
          <a:noFill/>
        </p:spPr>
        <p:txBody>
          <a:bodyPr wrap="none" rtlCol="0">
            <a:spAutoFit/>
          </a:bodyPr>
          <a:lstStyle/>
          <a:p>
            <a:pPr algn="ctr"/>
            <a:r>
              <a:rPr kumimoji="1" lang="ja-JP" altLang="en-US" sz="1600" dirty="0" smtClean="0">
                <a:latin typeface="メイリオ"/>
                <a:ea typeface="メイリオ"/>
                <a:cs typeface="メイリオ"/>
              </a:rPr>
              <a:t>物体検出タスクでの結果</a:t>
            </a:r>
          </a:p>
          <a:p>
            <a:pPr algn="ctr"/>
            <a:r>
              <a:rPr lang="en-US" altLang="ja-JP" sz="1600" dirty="0" smtClean="0">
                <a:latin typeface="メイリオ"/>
                <a:ea typeface="メイリオ"/>
                <a:cs typeface="メイリオ"/>
              </a:rPr>
              <a:t>(</a:t>
            </a:r>
            <a:r>
              <a:rPr lang="ja-JP" altLang="en-US" sz="1600" dirty="0" smtClean="0">
                <a:latin typeface="メイリオ"/>
                <a:ea typeface="メイリオ"/>
                <a:cs typeface="メイリオ"/>
              </a:rPr>
              <a:t>外部データありトラック</a:t>
            </a:r>
            <a:r>
              <a:rPr lang="en-US" altLang="ja-JP" sz="1600" dirty="0" smtClean="0">
                <a:latin typeface="メイリオ"/>
                <a:ea typeface="メイリオ"/>
                <a:cs typeface="メイリオ"/>
              </a:rPr>
              <a:t>)</a:t>
            </a:r>
            <a:endParaRPr kumimoji="1" lang="ja-JP" altLang="en-US" sz="1600" dirty="0">
              <a:latin typeface="メイリオ"/>
              <a:ea typeface="メイリオ"/>
              <a:cs typeface="メイリオ"/>
            </a:endParaRPr>
          </a:p>
        </p:txBody>
      </p:sp>
    </p:spTree>
    <p:extLst>
      <p:ext uri="{BB962C8B-B14F-4D97-AF65-F5344CB8AC3E}">
        <p14:creationId xmlns:p14="http://schemas.microsoft.com/office/powerpoint/2010/main" val="398358973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4670425"/>
            <a:ext cx="7772400" cy="1470025"/>
          </a:xfrm>
        </p:spPr>
        <p:txBody>
          <a:bodyPr/>
          <a:lstStyle/>
          <a:p>
            <a:pPr algn="r"/>
            <a:r>
              <a:rPr lang="ja-JP" altLang="en-US" dirty="0" smtClean="0"/>
              <a:t>今後取り組みたいこと</a:t>
            </a:r>
            <a:endParaRPr kumimoji="1" lang="ja-JP" altLang="en-US" dirty="0"/>
          </a:p>
        </p:txBody>
      </p:sp>
    </p:spTree>
    <p:extLst>
      <p:ext uri="{BB962C8B-B14F-4D97-AF65-F5344CB8AC3E}">
        <p14:creationId xmlns:p14="http://schemas.microsoft.com/office/powerpoint/2010/main" val="235749547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正方形/長方形 45"/>
          <p:cNvSpPr/>
          <p:nvPr/>
        </p:nvSpPr>
        <p:spPr>
          <a:xfrm>
            <a:off x="6885024" y="2842377"/>
            <a:ext cx="1584476" cy="3676952"/>
          </a:xfrm>
          <a:prstGeom prst="rect">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5" name="正方形/長方形 44"/>
          <p:cNvSpPr/>
          <p:nvPr/>
        </p:nvSpPr>
        <p:spPr>
          <a:xfrm>
            <a:off x="5144305" y="2842377"/>
            <a:ext cx="1584476" cy="3676952"/>
          </a:xfrm>
          <a:prstGeom prst="rect">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17" name="図 16"/>
          <p:cNvPicPr>
            <a:picLocks noChangeAspect="1"/>
          </p:cNvPicPr>
          <p:nvPr/>
        </p:nvPicPr>
        <p:blipFill>
          <a:blip r:embed="rId3"/>
          <a:stretch>
            <a:fillRect/>
          </a:stretch>
        </p:blipFill>
        <p:spPr>
          <a:xfrm>
            <a:off x="7048216" y="3315251"/>
            <a:ext cx="1243486" cy="829639"/>
          </a:xfrm>
          <a:prstGeom prst="rect">
            <a:avLst/>
          </a:prstGeom>
          <a:effectLst/>
        </p:spPr>
      </p:pic>
      <p:sp>
        <p:nvSpPr>
          <p:cNvPr id="19" name="タイトル 1"/>
          <p:cNvSpPr txBox="1">
            <a:spLocks/>
          </p:cNvSpPr>
          <p:nvPr/>
        </p:nvSpPr>
        <p:spPr>
          <a:xfrm>
            <a:off x="628651" y="394794"/>
            <a:ext cx="7886700" cy="994172"/>
          </a:xfrm>
          <a:prstGeom prst="rect">
            <a:avLst/>
          </a:prstGeom>
          <a:effectLst/>
        </p:spPr>
        <p:txBody>
          <a:bodyPr/>
          <a:lstStyle>
            <a:lvl1pPr algn="ctr" defTabSz="457200" rtl="0" eaLnBrk="1" latinLnBrk="0" hangingPunct="1">
              <a:spcBef>
                <a:spcPct val="0"/>
              </a:spcBef>
              <a:buNone/>
              <a:defRPr kumimoji="1" sz="4400" kern="1200">
                <a:solidFill>
                  <a:schemeClr val="tx1"/>
                </a:solidFill>
                <a:latin typeface="+mj-lt"/>
                <a:ea typeface="+mj-ea"/>
                <a:cs typeface="+mj-cs"/>
              </a:defRPr>
            </a:lvl1pPr>
          </a:lstStyle>
          <a:p>
            <a:r>
              <a:rPr lang="ja-JP" altLang="en-US" smtClean="0"/>
              <a:t>今後の社会</a:t>
            </a:r>
            <a:endParaRPr lang="ja-JP" altLang="en-US" dirty="0"/>
          </a:p>
        </p:txBody>
      </p:sp>
      <p:sp>
        <p:nvSpPr>
          <p:cNvPr id="20" name="コンテンツ プレースホルダー 2"/>
          <p:cNvSpPr txBox="1">
            <a:spLocks/>
          </p:cNvSpPr>
          <p:nvPr/>
        </p:nvSpPr>
        <p:spPr>
          <a:xfrm>
            <a:off x="744115" y="1390956"/>
            <a:ext cx="7914976" cy="870851"/>
          </a:xfrm>
          <a:prstGeom prst="rect">
            <a:avLst/>
          </a:prstGeom>
          <a:effectLst/>
        </p:spPr>
        <p:txBody>
          <a:bodyPr>
            <a:noAutofit/>
          </a:bodyPr>
          <a:lstStyle>
            <a:lvl1pPr marL="342900" indent="-342900" algn="l" defTabSz="457200" rtl="0" eaLnBrk="1" latinLnBrk="0" hangingPunct="1">
              <a:spcBef>
                <a:spcPct val="20000"/>
              </a:spcBef>
              <a:buFont typeface="Arial"/>
              <a:buChar char="•"/>
              <a:defRPr kumimoji="1"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kumimoji="1"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kumimoji="1"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a:lstStyle>
          <a:p>
            <a:r>
              <a:rPr lang="ja-JP" altLang="en-US" sz="2400" dirty="0" smtClean="0"/>
              <a:t>ウェアラブルデバイスの普及</a:t>
            </a:r>
            <a:endParaRPr lang="en-US" altLang="ja-JP" sz="2400" dirty="0" smtClean="0"/>
          </a:p>
          <a:p>
            <a:r>
              <a:rPr lang="ja-JP" altLang="en-US" sz="2400" dirty="0" smtClean="0"/>
              <a:t>更に膨大な</a:t>
            </a:r>
            <a:r>
              <a:rPr lang="en-US" altLang="ja-JP" sz="2400" dirty="0" smtClean="0"/>
              <a:t>(</a:t>
            </a:r>
            <a:r>
              <a:rPr lang="ja-JP" altLang="en-US" sz="2400" dirty="0" smtClean="0"/>
              <a:t>動</a:t>
            </a:r>
            <a:r>
              <a:rPr lang="en-US" altLang="ja-JP" sz="2400" dirty="0" smtClean="0"/>
              <a:t>)</a:t>
            </a:r>
            <a:r>
              <a:rPr lang="ja-JP" altLang="en-US" sz="2400" dirty="0" smtClean="0"/>
              <a:t>画像データが溜まる可能性</a:t>
            </a:r>
          </a:p>
        </p:txBody>
      </p:sp>
      <p:pic>
        <p:nvPicPr>
          <p:cNvPr id="21" name="図 20" descr="google-glass2-b910424100ec7c2fc4b6efd0f280d51613e864db-s6-c30.jpg"/>
          <p:cNvPicPr>
            <a:picLocks noChangeAspect="1"/>
          </p:cNvPicPr>
          <p:nvPr/>
        </p:nvPicPr>
        <p:blipFill rotWithShape="1">
          <a:blip r:embed="rId4" cstate="print">
            <a:extLst>
              <a:ext uri="{28A0092B-C50C-407E-A947-70E740481C1C}">
                <a14:useLocalDpi xmlns:a14="http://schemas.microsoft.com/office/drawing/2010/main" val="0"/>
              </a:ext>
            </a:extLst>
          </a:blip>
          <a:srcRect l="5093" t="32917" r="5903" b="35711"/>
          <a:stretch/>
        </p:blipFill>
        <p:spPr>
          <a:xfrm>
            <a:off x="831003" y="3127678"/>
            <a:ext cx="2401084" cy="633837"/>
          </a:xfrm>
          <a:prstGeom prst="rect">
            <a:avLst/>
          </a:prstGeom>
          <a:effectLst/>
        </p:spPr>
      </p:pic>
      <p:pic>
        <p:nvPicPr>
          <p:cNvPr id="22" name="図 21" descr="130706watches.jpg"/>
          <p:cNvPicPr>
            <a:picLocks noChangeAspect="1"/>
          </p:cNvPicPr>
          <p:nvPr/>
        </p:nvPicPr>
        <p:blipFill rotWithShape="1">
          <a:blip r:embed="rId5">
            <a:extLst>
              <a:ext uri="{28A0092B-C50C-407E-A947-70E740481C1C}">
                <a14:useLocalDpi xmlns:a14="http://schemas.microsoft.com/office/drawing/2010/main" val="0"/>
              </a:ext>
            </a:extLst>
          </a:blip>
          <a:srcRect l="29913" t="3968" r="27878" b="5112"/>
          <a:stretch/>
        </p:blipFill>
        <p:spPr>
          <a:xfrm>
            <a:off x="1249335" y="4205365"/>
            <a:ext cx="1715627" cy="2078706"/>
          </a:xfrm>
          <a:prstGeom prst="rect">
            <a:avLst/>
          </a:prstGeom>
          <a:effectLst/>
        </p:spPr>
      </p:pic>
      <p:sp>
        <p:nvSpPr>
          <p:cNvPr id="23" name="テキスト ボックス 22"/>
          <p:cNvSpPr txBox="1"/>
          <p:nvPr/>
        </p:nvSpPr>
        <p:spPr>
          <a:xfrm>
            <a:off x="1129266" y="6287727"/>
            <a:ext cx="1835696" cy="246221"/>
          </a:xfrm>
          <a:prstGeom prst="rect">
            <a:avLst/>
          </a:prstGeom>
          <a:noFill/>
          <a:effectLst/>
        </p:spPr>
        <p:txBody>
          <a:bodyPr wrap="square" rtlCol="0">
            <a:spAutoFit/>
          </a:bodyPr>
          <a:lstStyle/>
          <a:p>
            <a:r>
              <a:rPr lang="en-US" altLang="ja-JP" sz="1000" dirty="0"/>
              <a:t>http://</a:t>
            </a:r>
            <a:r>
              <a:rPr lang="en-US" altLang="ja-JP" sz="1000" dirty="0" err="1" smtClean="0"/>
              <a:t>www.lifehacker.jp</a:t>
            </a:r>
            <a:r>
              <a:rPr lang="en-US" altLang="ja-JP" sz="1000" dirty="0" smtClean="0"/>
              <a:t>/</a:t>
            </a:r>
            <a:endParaRPr kumimoji="1" lang="ja-JP" altLang="en-US" sz="1000" dirty="0"/>
          </a:p>
        </p:txBody>
      </p:sp>
      <p:sp>
        <p:nvSpPr>
          <p:cNvPr id="24" name="テキスト ボックス 23"/>
          <p:cNvSpPr txBox="1"/>
          <p:nvPr/>
        </p:nvSpPr>
        <p:spPr>
          <a:xfrm>
            <a:off x="792334" y="3726841"/>
            <a:ext cx="1763688" cy="246221"/>
          </a:xfrm>
          <a:prstGeom prst="rect">
            <a:avLst/>
          </a:prstGeom>
          <a:noFill/>
          <a:effectLst/>
        </p:spPr>
        <p:txBody>
          <a:bodyPr wrap="square" rtlCol="0">
            <a:spAutoFit/>
          </a:bodyPr>
          <a:lstStyle/>
          <a:p>
            <a:r>
              <a:rPr lang="en-US" altLang="ja-JP" sz="1000" dirty="0"/>
              <a:t>http://</a:t>
            </a:r>
            <a:r>
              <a:rPr lang="en-US" altLang="ja-JP" sz="1000" dirty="0" err="1"/>
              <a:t>www.npr.org</a:t>
            </a:r>
            <a:r>
              <a:rPr lang="en-US" altLang="ja-JP" sz="1000" dirty="0" smtClean="0"/>
              <a:t>/</a:t>
            </a:r>
            <a:endParaRPr kumimoji="1" lang="ja-JP" altLang="en-US" sz="1000" dirty="0"/>
          </a:p>
        </p:txBody>
      </p:sp>
      <p:pic>
        <p:nvPicPr>
          <p:cNvPr id="25" name="図 24"/>
          <p:cNvPicPr>
            <a:picLocks noChangeAspect="1"/>
          </p:cNvPicPr>
          <p:nvPr/>
        </p:nvPicPr>
        <p:blipFill>
          <a:blip r:embed="rId6"/>
          <a:stretch>
            <a:fillRect/>
          </a:stretch>
        </p:blipFill>
        <p:spPr>
          <a:xfrm>
            <a:off x="7048216" y="4229949"/>
            <a:ext cx="1243486" cy="829637"/>
          </a:xfrm>
          <a:prstGeom prst="rect">
            <a:avLst/>
          </a:prstGeom>
          <a:effectLst/>
        </p:spPr>
      </p:pic>
      <p:pic>
        <p:nvPicPr>
          <p:cNvPr id="26" name="図 25"/>
          <p:cNvPicPr>
            <a:picLocks noChangeAspect="1"/>
          </p:cNvPicPr>
          <p:nvPr/>
        </p:nvPicPr>
        <p:blipFill>
          <a:blip r:embed="rId7"/>
          <a:stretch>
            <a:fillRect/>
          </a:stretch>
        </p:blipFill>
        <p:spPr>
          <a:xfrm>
            <a:off x="7048216" y="5200422"/>
            <a:ext cx="1244298" cy="828236"/>
          </a:xfrm>
          <a:prstGeom prst="rect">
            <a:avLst/>
          </a:prstGeom>
          <a:effectLst/>
        </p:spPr>
      </p:pic>
      <p:pic>
        <p:nvPicPr>
          <p:cNvPr id="27" name="図 26"/>
          <p:cNvPicPr>
            <a:picLocks noChangeAspect="1"/>
          </p:cNvPicPr>
          <p:nvPr/>
        </p:nvPicPr>
        <p:blipFill>
          <a:blip r:embed="rId8"/>
          <a:stretch>
            <a:fillRect/>
          </a:stretch>
        </p:blipFill>
        <p:spPr>
          <a:xfrm>
            <a:off x="5328039" y="4234086"/>
            <a:ext cx="1240187" cy="825500"/>
          </a:xfrm>
          <a:prstGeom prst="rect">
            <a:avLst/>
          </a:prstGeom>
          <a:effectLst/>
        </p:spPr>
      </p:pic>
      <p:sp>
        <p:nvSpPr>
          <p:cNvPr id="28" name="右矢印 27"/>
          <p:cNvSpPr/>
          <p:nvPr/>
        </p:nvSpPr>
        <p:spPr>
          <a:xfrm>
            <a:off x="3579339" y="4126503"/>
            <a:ext cx="1096819" cy="1134394"/>
          </a:xfrm>
          <a:prstGeom prst="rightArrow">
            <a:avLst/>
          </a:prstGeom>
          <a:solidFill>
            <a:schemeClr val="accent6">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5" name="円/楕円 34"/>
          <p:cNvSpPr/>
          <p:nvPr/>
        </p:nvSpPr>
        <p:spPr>
          <a:xfrm>
            <a:off x="7488931" y="3544979"/>
            <a:ext cx="376184" cy="376184"/>
          </a:xfrm>
          <a:prstGeom prst="ellipse">
            <a:avLst/>
          </a:prstGeom>
          <a:solidFill>
            <a:schemeClr val="bg1">
              <a:lumMod val="75000"/>
            </a:schemeClr>
          </a:solidFill>
          <a:ln w="28575" cmpd="sng">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6" name="二等辺三角形 35"/>
          <p:cNvSpPr/>
          <p:nvPr/>
        </p:nvSpPr>
        <p:spPr>
          <a:xfrm rot="5400000">
            <a:off x="7599242" y="3662570"/>
            <a:ext cx="192679" cy="145494"/>
          </a:xfrm>
          <a:prstGeom prst="triangl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0" name="円/楕円 39"/>
          <p:cNvSpPr/>
          <p:nvPr/>
        </p:nvSpPr>
        <p:spPr>
          <a:xfrm>
            <a:off x="7488930" y="4470566"/>
            <a:ext cx="376184" cy="376184"/>
          </a:xfrm>
          <a:prstGeom prst="ellipse">
            <a:avLst/>
          </a:prstGeom>
          <a:solidFill>
            <a:schemeClr val="bg1">
              <a:lumMod val="75000"/>
            </a:schemeClr>
          </a:solidFill>
          <a:ln w="28575" cmpd="sng">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1" name="二等辺三角形 40"/>
          <p:cNvSpPr/>
          <p:nvPr/>
        </p:nvSpPr>
        <p:spPr>
          <a:xfrm rot="5400000">
            <a:off x="7599241" y="4588157"/>
            <a:ext cx="192679" cy="145494"/>
          </a:xfrm>
          <a:prstGeom prst="triangl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2" name="円/楕円 41"/>
          <p:cNvSpPr/>
          <p:nvPr/>
        </p:nvSpPr>
        <p:spPr>
          <a:xfrm>
            <a:off x="7488931" y="5433387"/>
            <a:ext cx="376184" cy="376184"/>
          </a:xfrm>
          <a:prstGeom prst="ellipse">
            <a:avLst/>
          </a:prstGeom>
          <a:solidFill>
            <a:schemeClr val="bg1">
              <a:lumMod val="75000"/>
            </a:schemeClr>
          </a:solidFill>
          <a:ln w="28575" cmpd="sng">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3" name="二等辺三角形 42"/>
          <p:cNvSpPr/>
          <p:nvPr/>
        </p:nvSpPr>
        <p:spPr>
          <a:xfrm rot="5400000">
            <a:off x="7599242" y="5550978"/>
            <a:ext cx="192679" cy="145494"/>
          </a:xfrm>
          <a:prstGeom prst="triangl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8" name="図 7"/>
          <p:cNvPicPr>
            <a:picLocks noChangeAspect="1"/>
          </p:cNvPicPr>
          <p:nvPr/>
        </p:nvPicPr>
        <p:blipFill>
          <a:blip r:embed="rId9"/>
          <a:stretch>
            <a:fillRect/>
          </a:stretch>
        </p:blipFill>
        <p:spPr>
          <a:xfrm>
            <a:off x="5324738" y="3315251"/>
            <a:ext cx="1243488" cy="829639"/>
          </a:xfrm>
          <a:prstGeom prst="rect">
            <a:avLst/>
          </a:prstGeom>
        </p:spPr>
      </p:pic>
      <p:pic>
        <p:nvPicPr>
          <p:cNvPr id="44" name="図 43"/>
          <p:cNvPicPr>
            <a:picLocks noChangeAspect="1"/>
          </p:cNvPicPr>
          <p:nvPr/>
        </p:nvPicPr>
        <p:blipFill rotWithShape="1">
          <a:blip r:embed="rId10"/>
          <a:srcRect r="10156"/>
          <a:stretch/>
        </p:blipFill>
        <p:spPr>
          <a:xfrm>
            <a:off x="5328039" y="5200422"/>
            <a:ext cx="1240188" cy="828236"/>
          </a:xfrm>
          <a:prstGeom prst="rect">
            <a:avLst/>
          </a:prstGeom>
        </p:spPr>
      </p:pic>
      <p:sp>
        <p:nvSpPr>
          <p:cNvPr id="47" name="テキスト ボックス 46"/>
          <p:cNvSpPr txBox="1"/>
          <p:nvPr/>
        </p:nvSpPr>
        <p:spPr>
          <a:xfrm>
            <a:off x="5265684" y="2873991"/>
            <a:ext cx="1338828" cy="369332"/>
          </a:xfrm>
          <a:prstGeom prst="rect">
            <a:avLst/>
          </a:prstGeom>
          <a:noFill/>
        </p:spPr>
        <p:txBody>
          <a:bodyPr wrap="none" rtlCol="0">
            <a:spAutoFit/>
          </a:bodyPr>
          <a:lstStyle/>
          <a:p>
            <a:r>
              <a:rPr kumimoji="1" lang="ja-JP" altLang="en-US" dirty="0" smtClean="0"/>
              <a:t>画像データ</a:t>
            </a:r>
            <a:endParaRPr kumimoji="1" lang="ja-JP" altLang="en-US" dirty="0"/>
          </a:p>
        </p:txBody>
      </p:sp>
      <p:sp>
        <p:nvSpPr>
          <p:cNvPr id="48" name="テキスト ボックス 47"/>
          <p:cNvSpPr txBox="1"/>
          <p:nvPr/>
        </p:nvSpPr>
        <p:spPr>
          <a:xfrm>
            <a:off x="6870009" y="2875624"/>
            <a:ext cx="1569660" cy="369332"/>
          </a:xfrm>
          <a:prstGeom prst="rect">
            <a:avLst/>
          </a:prstGeom>
          <a:noFill/>
        </p:spPr>
        <p:txBody>
          <a:bodyPr wrap="none" rtlCol="0">
            <a:spAutoFit/>
          </a:bodyPr>
          <a:lstStyle/>
          <a:p>
            <a:pPr algn="ctr"/>
            <a:r>
              <a:rPr kumimoji="1" lang="ja-JP" altLang="en-US" dirty="0" smtClean="0"/>
              <a:t>動画像データ</a:t>
            </a:r>
            <a:endParaRPr kumimoji="1" lang="ja-JP" altLang="en-US" dirty="0"/>
          </a:p>
        </p:txBody>
      </p:sp>
      <p:sp>
        <p:nvSpPr>
          <p:cNvPr id="49" name="テキスト ボックス 48"/>
          <p:cNvSpPr txBox="1"/>
          <p:nvPr/>
        </p:nvSpPr>
        <p:spPr>
          <a:xfrm>
            <a:off x="7463705" y="5984881"/>
            <a:ext cx="401409" cy="369332"/>
          </a:xfrm>
          <a:prstGeom prst="rect">
            <a:avLst/>
          </a:prstGeom>
          <a:noFill/>
        </p:spPr>
        <p:txBody>
          <a:bodyPr wrap="none" rtlCol="0">
            <a:spAutoFit/>
          </a:bodyPr>
          <a:lstStyle/>
          <a:p>
            <a:pPr algn="ctr"/>
            <a:r>
              <a:rPr kumimoji="1" lang="is-IS" altLang="ja-JP" dirty="0" smtClean="0"/>
              <a:t>…</a:t>
            </a:r>
            <a:endParaRPr kumimoji="1" lang="ja-JP" altLang="en-US" dirty="0"/>
          </a:p>
        </p:txBody>
      </p:sp>
      <p:sp>
        <p:nvSpPr>
          <p:cNvPr id="50" name="テキスト ボックス 49"/>
          <p:cNvSpPr txBox="1"/>
          <p:nvPr/>
        </p:nvSpPr>
        <p:spPr>
          <a:xfrm>
            <a:off x="5729248" y="5952615"/>
            <a:ext cx="401409" cy="369332"/>
          </a:xfrm>
          <a:prstGeom prst="rect">
            <a:avLst/>
          </a:prstGeom>
          <a:noFill/>
        </p:spPr>
        <p:txBody>
          <a:bodyPr wrap="none" rtlCol="0">
            <a:spAutoFit/>
          </a:bodyPr>
          <a:lstStyle/>
          <a:p>
            <a:pPr algn="ctr"/>
            <a:r>
              <a:rPr kumimoji="1" lang="is-IS" altLang="ja-JP" dirty="0" smtClean="0"/>
              <a:t>…</a:t>
            </a:r>
            <a:endParaRPr kumimoji="1" lang="ja-JP" altLang="en-US" dirty="0"/>
          </a:p>
        </p:txBody>
      </p:sp>
    </p:spTree>
    <p:extLst>
      <p:ext uri="{BB962C8B-B14F-4D97-AF65-F5344CB8AC3E}">
        <p14:creationId xmlns:p14="http://schemas.microsoft.com/office/powerpoint/2010/main" val="319361924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正方形/長方形 87"/>
          <p:cNvSpPr/>
          <p:nvPr/>
        </p:nvSpPr>
        <p:spPr>
          <a:xfrm>
            <a:off x="5317619" y="2905647"/>
            <a:ext cx="3456062" cy="3705643"/>
          </a:xfrm>
          <a:prstGeom prst="rect">
            <a:avLst/>
          </a:prstGeom>
          <a:solidFill>
            <a:schemeClr val="accent6">
              <a:lumMod val="60000"/>
              <a:lumOff val="40000"/>
            </a:schemeClr>
          </a:solidFill>
          <a:ln w="190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85" name="正方形/長方形 84"/>
          <p:cNvSpPr/>
          <p:nvPr/>
        </p:nvSpPr>
        <p:spPr>
          <a:xfrm>
            <a:off x="555898" y="2905648"/>
            <a:ext cx="3035904" cy="3705643"/>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2" name="タイトル 1"/>
          <p:cNvSpPr txBox="1">
            <a:spLocks/>
          </p:cNvSpPr>
          <p:nvPr/>
        </p:nvSpPr>
        <p:spPr>
          <a:xfrm>
            <a:off x="628651" y="541204"/>
            <a:ext cx="7886700" cy="994172"/>
          </a:xfrm>
          <a:prstGeom prst="rect">
            <a:avLst/>
          </a:prstGeom>
          <a:effectLst/>
        </p:spPr>
        <p:txBody>
          <a:bodyPr/>
          <a:lstStyle>
            <a:lvl1pPr algn="ctr" defTabSz="457200" rtl="0" eaLnBrk="1" latinLnBrk="0" hangingPunct="1">
              <a:spcBef>
                <a:spcPct val="0"/>
              </a:spcBef>
              <a:buNone/>
              <a:defRPr kumimoji="1" sz="4400" kern="1200">
                <a:solidFill>
                  <a:schemeClr val="tx1"/>
                </a:solidFill>
                <a:latin typeface="+mj-lt"/>
                <a:ea typeface="+mj-ea"/>
                <a:cs typeface="+mj-cs"/>
              </a:defRPr>
            </a:lvl1pPr>
          </a:lstStyle>
          <a:p>
            <a:r>
              <a:rPr lang="ja-JP" altLang="en-US" dirty="0"/>
              <a:t>今後取り組みたいこと</a:t>
            </a:r>
          </a:p>
        </p:txBody>
      </p:sp>
      <p:sp>
        <p:nvSpPr>
          <p:cNvPr id="60" name="正方形/長方形 59"/>
          <p:cNvSpPr/>
          <p:nvPr/>
        </p:nvSpPr>
        <p:spPr>
          <a:xfrm>
            <a:off x="2148167" y="3397175"/>
            <a:ext cx="1338122" cy="3105260"/>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1" name="正方形/長方形 60"/>
          <p:cNvSpPr/>
          <p:nvPr/>
        </p:nvSpPr>
        <p:spPr>
          <a:xfrm>
            <a:off x="673538" y="3397175"/>
            <a:ext cx="1338122" cy="3105260"/>
          </a:xfrm>
          <a:prstGeom prst="rect">
            <a:avLst/>
          </a:prstGeom>
          <a:solidFill>
            <a:schemeClr val="tx2">
              <a:lumMod val="20000"/>
              <a:lumOff val="80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62" name="図 61"/>
          <p:cNvPicPr>
            <a:picLocks noChangeAspect="1"/>
          </p:cNvPicPr>
          <p:nvPr/>
        </p:nvPicPr>
        <p:blipFill>
          <a:blip r:embed="rId3"/>
          <a:stretch>
            <a:fillRect/>
          </a:stretch>
        </p:blipFill>
        <p:spPr>
          <a:xfrm>
            <a:off x="2299264" y="3886959"/>
            <a:ext cx="1050149" cy="700647"/>
          </a:xfrm>
          <a:prstGeom prst="rect">
            <a:avLst/>
          </a:prstGeom>
          <a:effectLst/>
        </p:spPr>
      </p:pic>
      <p:pic>
        <p:nvPicPr>
          <p:cNvPr id="63" name="図 62"/>
          <p:cNvPicPr>
            <a:picLocks noChangeAspect="1"/>
          </p:cNvPicPr>
          <p:nvPr/>
        </p:nvPicPr>
        <p:blipFill>
          <a:blip r:embed="rId4"/>
          <a:stretch>
            <a:fillRect/>
          </a:stretch>
        </p:blipFill>
        <p:spPr>
          <a:xfrm>
            <a:off x="2299264" y="4680707"/>
            <a:ext cx="1050149" cy="700645"/>
          </a:xfrm>
          <a:prstGeom prst="rect">
            <a:avLst/>
          </a:prstGeom>
          <a:effectLst/>
        </p:spPr>
      </p:pic>
      <p:pic>
        <p:nvPicPr>
          <p:cNvPr id="64" name="図 63"/>
          <p:cNvPicPr>
            <a:picLocks noChangeAspect="1"/>
          </p:cNvPicPr>
          <p:nvPr/>
        </p:nvPicPr>
        <p:blipFill>
          <a:blip r:embed="rId5"/>
          <a:stretch>
            <a:fillRect/>
          </a:stretch>
        </p:blipFill>
        <p:spPr>
          <a:xfrm>
            <a:off x="2299264" y="5493727"/>
            <a:ext cx="1050835" cy="699462"/>
          </a:xfrm>
          <a:prstGeom prst="rect">
            <a:avLst/>
          </a:prstGeom>
          <a:effectLst/>
        </p:spPr>
      </p:pic>
      <p:pic>
        <p:nvPicPr>
          <p:cNvPr id="65" name="図 64"/>
          <p:cNvPicPr>
            <a:picLocks noChangeAspect="1"/>
          </p:cNvPicPr>
          <p:nvPr/>
        </p:nvPicPr>
        <p:blipFill>
          <a:blip r:embed="rId6"/>
          <a:stretch>
            <a:fillRect/>
          </a:stretch>
        </p:blipFill>
        <p:spPr>
          <a:xfrm>
            <a:off x="845177" y="4684200"/>
            <a:ext cx="1047363" cy="697151"/>
          </a:xfrm>
          <a:prstGeom prst="rect">
            <a:avLst/>
          </a:prstGeom>
          <a:effectLst/>
        </p:spPr>
      </p:pic>
      <p:sp>
        <p:nvSpPr>
          <p:cNvPr id="66" name="円/楕円 65"/>
          <p:cNvSpPr/>
          <p:nvPr/>
        </p:nvSpPr>
        <p:spPr>
          <a:xfrm>
            <a:off x="2655314" y="4082468"/>
            <a:ext cx="317695" cy="317695"/>
          </a:xfrm>
          <a:prstGeom prst="ellipse">
            <a:avLst/>
          </a:prstGeom>
          <a:solidFill>
            <a:schemeClr val="bg1">
              <a:lumMod val="75000"/>
            </a:schemeClr>
          </a:solidFill>
          <a:ln w="28575" cmpd="sng">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7" name="二等辺三角形 66"/>
          <p:cNvSpPr/>
          <p:nvPr/>
        </p:nvSpPr>
        <p:spPr>
          <a:xfrm rot="5400000">
            <a:off x="2757199" y="4179955"/>
            <a:ext cx="162722" cy="122873"/>
          </a:xfrm>
          <a:prstGeom prst="triangl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8" name="円/楕円 67"/>
          <p:cNvSpPr/>
          <p:nvPr/>
        </p:nvSpPr>
        <p:spPr>
          <a:xfrm>
            <a:off x="2655313" y="4887105"/>
            <a:ext cx="317695" cy="317695"/>
          </a:xfrm>
          <a:prstGeom prst="ellipse">
            <a:avLst/>
          </a:prstGeom>
          <a:solidFill>
            <a:schemeClr val="bg1">
              <a:lumMod val="75000"/>
            </a:schemeClr>
          </a:solidFill>
          <a:ln w="28575" cmpd="sng">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9" name="二等辺三角形 68"/>
          <p:cNvSpPr/>
          <p:nvPr/>
        </p:nvSpPr>
        <p:spPr>
          <a:xfrm rot="5400000">
            <a:off x="2757198" y="4984592"/>
            <a:ext cx="162722" cy="122873"/>
          </a:xfrm>
          <a:prstGeom prst="triangl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0" name="円/楕円 69"/>
          <p:cNvSpPr/>
          <p:nvPr/>
        </p:nvSpPr>
        <p:spPr>
          <a:xfrm>
            <a:off x="2655314" y="5692691"/>
            <a:ext cx="317695" cy="317695"/>
          </a:xfrm>
          <a:prstGeom prst="ellipse">
            <a:avLst/>
          </a:prstGeom>
          <a:solidFill>
            <a:schemeClr val="bg1">
              <a:lumMod val="75000"/>
            </a:schemeClr>
          </a:solidFill>
          <a:ln w="28575" cmpd="sng">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1" name="二等辺三角形 70"/>
          <p:cNvSpPr/>
          <p:nvPr/>
        </p:nvSpPr>
        <p:spPr>
          <a:xfrm rot="5400000">
            <a:off x="2757199" y="5790178"/>
            <a:ext cx="162722" cy="122873"/>
          </a:xfrm>
          <a:prstGeom prst="triangl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2" name="図 71"/>
          <p:cNvPicPr>
            <a:picLocks noChangeAspect="1"/>
          </p:cNvPicPr>
          <p:nvPr/>
        </p:nvPicPr>
        <p:blipFill>
          <a:blip r:embed="rId7"/>
          <a:stretch>
            <a:fillRect/>
          </a:stretch>
        </p:blipFill>
        <p:spPr>
          <a:xfrm>
            <a:off x="841876" y="3886959"/>
            <a:ext cx="1050151" cy="700647"/>
          </a:xfrm>
          <a:prstGeom prst="rect">
            <a:avLst/>
          </a:prstGeom>
        </p:spPr>
      </p:pic>
      <p:pic>
        <p:nvPicPr>
          <p:cNvPr id="73" name="図 72"/>
          <p:cNvPicPr>
            <a:picLocks noChangeAspect="1"/>
          </p:cNvPicPr>
          <p:nvPr/>
        </p:nvPicPr>
        <p:blipFill rotWithShape="1">
          <a:blip r:embed="rId8"/>
          <a:srcRect r="10156"/>
          <a:stretch/>
        </p:blipFill>
        <p:spPr>
          <a:xfrm>
            <a:off x="845177" y="5493727"/>
            <a:ext cx="1047364" cy="699462"/>
          </a:xfrm>
          <a:prstGeom prst="rect">
            <a:avLst/>
          </a:prstGeom>
        </p:spPr>
      </p:pic>
      <p:sp>
        <p:nvSpPr>
          <p:cNvPr id="74" name="テキスト ボックス 73"/>
          <p:cNvSpPr txBox="1"/>
          <p:nvPr/>
        </p:nvSpPr>
        <p:spPr>
          <a:xfrm>
            <a:off x="794917" y="3446699"/>
            <a:ext cx="1130668" cy="369332"/>
          </a:xfrm>
          <a:prstGeom prst="rect">
            <a:avLst/>
          </a:prstGeom>
          <a:noFill/>
        </p:spPr>
        <p:txBody>
          <a:bodyPr wrap="square" rtlCol="0">
            <a:spAutoFit/>
          </a:bodyPr>
          <a:lstStyle/>
          <a:p>
            <a:pPr algn="ctr"/>
            <a:r>
              <a:rPr kumimoji="1" lang="ja-JP" altLang="en-US" dirty="0" smtClean="0"/>
              <a:t>画像</a:t>
            </a:r>
            <a:endParaRPr kumimoji="1" lang="ja-JP" altLang="en-US" dirty="0"/>
          </a:p>
        </p:txBody>
      </p:sp>
      <p:sp>
        <p:nvSpPr>
          <p:cNvPr id="75" name="テキスト ボックス 74"/>
          <p:cNvSpPr txBox="1"/>
          <p:nvPr/>
        </p:nvSpPr>
        <p:spPr>
          <a:xfrm>
            <a:off x="2133152" y="3448334"/>
            <a:ext cx="1325610" cy="369332"/>
          </a:xfrm>
          <a:prstGeom prst="rect">
            <a:avLst/>
          </a:prstGeom>
          <a:noFill/>
        </p:spPr>
        <p:txBody>
          <a:bodyPr wrap="square" rtlCol="0">
            <a:spAutoFit/>
          </a:bodyPr>
          <a:lstStyle/>
          <a:p>
            <a:pPr algn="ctr"/>
            <a:r>
              <a:rPr kumimoji="1" lang="ja-JP" altLang="en-US" dirty="0" smtClean="0"/>
              <a:t>動画像</a:t>
            </a:r>
            <a:endParaRPr kumimoji="1" lang="ja-JP" altLang="en-US" dirty="0"/>
          </a:p>
        </p:txBody>
      </p:sp>
      <p:sp>
        <p:nvSpPr>
          <p:cNvPr id="76" name="テキスト ボックス 75"/>
          <p:cNvSpPr txBox="1"/>
          <p:nvPr/>
        </p:nvSpPr>
        <p:spPr>
          <a:xfrm>
            <a:off x="2630089" y="6086810"/>
            <a:ext cx="338998" cy="369332"/>
          </a:xfrm>
          <a:prstGeom prst="rect">
            <a:avLst/>
          </a:prstGeom>
          <a:noFill/>
        </p:spPr>
        <p:txBody>
          <a:bodyPr wrap="square" rtlCol="0">
            <a:spAutoFit/>
          </a:bodyPr>
          <a:lstStyle/>
          <a:p>
            <a:pPr algn="ctr"/>
            <a:r>
              <a:rPr kumimoji="1" lang="is-IS" altLang="ja-JP" dirty="0" smtClean="0"/>
              <a:t>…</a:t>
            </a:r>
            <a:endParaRPr kumimoji="1" lang="ja-JP" altLang="en-US" dirty="0"/>
          </a:p>
        </p:txBody>
      </p:sp>
      <p:sp>
        <p:nvSpPr>
          <p:cNvPr id="77" name="テキスト ボックス 76"/>
          <p:cNvSpPr txBox="1"/>
          <p:nvPr/>
        </p:nvSpPr>
        <p:spPr>
          <a:xfrm>
            <a:off x="1161720" y="6086810"/>
            <a:ext cx="338998" cy="369332"/>
          </a:xfrm>
          <a:prstGeom prst="rect">
            <a:avLst/>
          </a:prstGeom>
          <a:noFill/>
        </p:spPr>
        <p:txBody>
          <a:bodyPr wrap="square" rtlCol="0">
            <a:spAutoFit/>
          </a:bodyPr>
          <a:lstStyle/>
          <a:p>
            <a:pPr algn="ctr"/>
            <a:r>
              <a:rPr kumimoji="1" lang="is-IS" altLang="ja-JP" dirty="0" smtClean="0"/>
              <a:t>…</a:t>
            </a:r>
            <a:endParaRPr kumimoji="1" lang="ja-JP" altLang="en-US" dirty="0"/>
          </a:p>
        </p:txBody>
      </p:sp>
      <p:sp>
        <p:nvSpPr>
          <p:cNvPr id="81" name="テキスト ボックス 80"/>
          <p:cNvSpPr txBox="1"/>
          <p:nvPr/>
        </p:nvSpPr>
        <p:spPr>
          <a:xfrm>
            <a:off x="5458958" y="4879298"/>
            <a:ext cx="3163674" cy="1546577"/>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kumimoji="1" lang="en-US" altLang="ja-JP" sz="2800" dirty="0" smtClean="0"/>
              <a:t>“</a:t>
            </a:r>
            <a:r>
              <a:rPr kumimoji="1" lang="ja-JP" altLang="en-US" sz="2800" dirty="0" smtClean="0"/>
              <a:t>情報検索</a:t>
            </a:r>
            <a:r>
              <a:rPr kumimoji="1" lang="en-US" altLang="ja-JP" sz="2800" dirty="0" smtClean="0"/>
              <a:t>”</a:t>
            </a:r>
          </a:p>
          <a:p>
            <a:endParaRPr lang="en-US" altLang="ja-JP" sz="1050" dirty="0" smtClean="0"/>
          </a:p>
          <a:p>
            <a:r>
              <a:rPr lang="ja-JP" altLang="en-US" dirty="0" smtClean="0">
                <a:solidFill>
                  <a:srgbClr val="FF0000"/>
                </a:solidFill>
              </a:rPr>
              <a:t>・</a:t>
            </a:r>
            <a:r>
              <a:rPr lang="en-US" altLang="ja-JP" dirty="0" smtClean="0">
                <a:solidFill>
                  <a:srgbClr val="FF0000"/>
                </a:solidFill>
              </a:rPr>
              <a:t>(</a:t>
            </a:r>
            <a:r>
              <a:rPr lang="ja-JP" altLang="en-US" dirty="0" smtClean="0">
                <a:solidFill>
                  <a:srgbClr val="FF0000"/>
                </a:solidFill>
              </a:rPr>
              <a:t>クロスモーダル</a:t>
            </a:r>
            <a:r>
              <a:rPr lang="en-US" altLang="ja-JP" dirty="0" smtClean="0">
                <a:solidFill>
                  <a:srgbClr val="FF0000"/>
                </a:solidFill>
              </a:rPr>
              <a:t>) </a:t>
            </a:r>
            <a:r>
              <a:rPr lang="ja-JP" altLang="en-US" dirty="0" smtClean="0">
                <a:solidFill>
                  <a:srgbClr val="FF0000"/>
                </a:solidFill>
              </a:rPr>
              <a:t>検索</a:t>
            </a:r>
            <a:endParaRPr lang="en-US" altLang="ja-JP" dirty="0" smtClean="0">
              <a:solidFill>
                <a:srgbClr val="FF0000"/>
              </a:solidFill>
            </a:endParaRPr>
          </a:p>
          <a:p>
            <a:r>
              <a:rPr lang="ja-JP" altLang="en-US" dirty="0" smtClean="0"/>
              <a:t>・</a:t>
            </a:r>
            <a:r>
              <a:rPr lang="en-US" altLang="ja-JP" dirty="0" smtClean="0"/>
              <a:t>(</a:t>
            </a:r>
            <a:r>
              <a:rPr lang="ja-JP" altLang="en-US" dirty="0"/>
              <a:t>クロス</a:t>
            </a:r>
            <a:r>
              <a:rPr lang="ja-JP" altLang="en-US" dirty="0" smtClean="0"/>
              <a:t>モーダル</a:t>
            </a:r>
            <a:r>
              <a:rPr lang="en-US" altLang="ja-JP" dirty="0" smtClean="0"/>
              <a:t>) Hashing</a:t>
            </a:r>
          </a:p>
          <a:p>
            <a:r>
              <a:rPr lang="ja-JP" altLang="ja-JP" sz="2000" dirty="0"/>
              <a:t>　</a:t>
            </a:r>
            <a:r>
              <a:rPr lang="is-IS" altLang="ja-JP" sz="2000" dirty="0" smtClean="0"/>
              <a:t>…</a:t>
            </a:r>
            <a:endParaRPr lang="en-US" altLang="ja-JP" sz="2000" dirty="0"/>
          </a:p>
        </p:txBody>
      </p:sp>
      <p:sp>
        <p:nvSpPr>
          <p:cNvPr id="12" name="テキスト ボックス 11"/>
          <p:cNvSpPr txBox="1"/>
          <p:nvPr/>
        </p:nvSpPr>
        <p:spPr>
          <a:xfrm>
            <a:off x="1069111" y="2917004"/>
            <a:ext cx="2031325" cy="461665"/>
          </a:xfrm>
          <a:prstGeom prst="rect">
            <a:avLst/>
          </a:prstGeom>
          <a:noFill/>
        </p:spPr>
        <p:txBody>
          <a:bodyPr wrap="none" rtlCol="0">
            <a:spAutoFit/>
          </a:bodyPr>
          <a:lstStyle/>
          <a:p>
            <a:pPr algn="ctr"/>
            <a:r>
              <a:rPr lang="ja-JP" altLang="en-US" sz="2400" dirty="0" smtClean="0"/>
              <a:t>大量の</a:t>
            </a:r>
            <a:r>
              <a:rPr kumimoji="1" lang="ja-JP" altLang="en-US" sz="2400" dirty="0" smtClean="0"/>
              <a:t>データ</a:t>
            </a:r>
            <a:endParaRPr kumimoji="1" lang="ja-JP" altLang="en-US" sz="2400" dirty="0"/>
          </a:p>
        </p:txBody>
      </p:sp>
      <p:sp>
        <p:nvSpPr>
          <p:cNvPr id="93" name="右矢印 92"/>
          <p:cNvSpPr/>
          <p:nvPr/>
        </p:nvSpPr>
        <p:spPr>
          <a:xfrm>
            <a:off x="3940289" y="4234156"/>
            <a:ext cx="1096819" cy="1134394"/>
          </a:xfrm>
          <a:prstGeom prst="rightArrow">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7" name="コンテンツ プレースホルダー 2"/>
          <p:cNvSpPr txBox="1">
            <a:spLocks/>
          </p:cNvSpPr>
          <p:nvPr/>
        </p:nvSpPr>
        <p:spPr>
          <a:xfrm>
            <a:off x="744115" y="1390956"/>
            <a:ext cx="7914976" cy="870851"/>
          </a:xfrm>
          <a:prstGeom prst="rect">
            <a:avLst/>
          </a:prstGeom>
          <a:effectLst/>
        </p:spPr>
        <p:txBody>
          <a:bodyPr>
            <a:noAutofit/>
          </a:bodyPr>
          <a:lstStyle>
            <a:lvl1pPr marL="342900" indent="-342900" algn="l" defTabSz="457200" rtl="0" eaLnBrk="1" latinLnBrk="0" hangingPunct="1">
              <a:spcBef>
                <a:spcPct val="20000"/>
              </a:spcBef>
              <a:buFont typeface="Arial"/>
              <a:buChar char="•"/>
              <a:defRPr kumimoji="1"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kumimoji="1"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kumimoji="1"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a:lstStyle>
          <a:p>
            <a:r>
              <a:rPr lang="ja-JP" altLang="en-US" sz="2400" dirty="0" smtClean="0"/>
              <a:t>ウェアラブルデバイスの普及</a:t>
            </a:r>
            <a:endParaRPr lang="en-US" altLang="ja-JP" sz="2400" dirty="0" smtClean="0"/>
          </a:p>
          <a:p>
            <a:r>
              <a:rPr lang="ja-JP" altLang="en-US" sz="2400" dirty="0" smtClean="0"/>
              <a:t>更に</a:t>
            </a:r>
            <a:r>
              <a:rPr lang="ja-JP" altLang="en-US" sz="2400" dirty="0"/>
              <a:t>膨大</a:t>
            </a:r>
            <a:r>
              <a:rPr lang="ja-JP" altLang="en-US" sz="2400" dirty="0" smtClean="0"/>
              <a:t>な</a:t>
            </a:r>
            <a:r>
              <a:rPr lang="en-US" altLang="ja-JP" sz="2400" dirty="0" smtClean="0"/>
              <a:t>(</a:t>
            </a:r>
            <a:r>
              <a:rPr lang="ja-JP" altLang="en-US" sz="2400" dirty="0" smtClean="0"/>
              <a:t>動</a:t>
            </a:r>
            <a:r>
              <a:rPr lang="en-US" altLang="ja-JP" sz="2400" dirty="0" smtClean="0"/>
              <a:t>)</a:t>
            </a:r>
            <a:r>
              <a:rPr lang="ja-JP" altLang="en-US" sz="2400" dirty="0" smtClean="0"/>
              <a:t>画像データが溜まる可能性</a:t>
            </a:r>
          </a:p>
        </p:txBody>
      </p:sp>
      <p:sp>
        <p:nvSpPr>
          <p:cNvPr id="28" name="テキスト ボックス 27"/>
          <p:cNvSpPr txBox="1"/>
          <p:nvPr/>
        </p:nvSpPr>
        <p:spPr>
          <a:xfrm>
            <a:off x="5458957" y="3112844"/>
            <a:ext cx="3163675" cy="153888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kumimoji="1" lang="en-US" altLang="ja-JP" sz="2800" dirty="0" smtClean="0"/>
              <a:t>“</a:t>
            </a:r>
            <a:r>
              <a:rPr kumimoji="1" lang="ja-JP" altLang="en-US" sz="2800" dirty="0" smtClean="0"/>
              <a:t>情報要約</a:t>
            </a:r>
            <a:r>
              <a:rPr kumimoji="1" lang="en-US" altLang="ja-JP" sz="2800" dirty="0" smtClean="0"/>
              <a:t>”</a:t>
            </a:r>
          </a:p>
          <a:p>
            <a:endParaRPr lang="en-US" altLang="ja-JP" sz="1050" dirty="0" smtClean="0"/>
          </a:p>
          <a:p>
            <a:r>
              <a:rPr lang="ja-JP" altLang="en-US" dirty="0" smtClean="0"/>
              <a:t>・</a:t>
            </a:r>
            <a:r>
              <a:rPr lang="en-US" altLang="ja-JP" dirty="0" smtClean="0"/>
              <a:t>(</a:t>
            </a:r>
            <a:r>
              <a:rPr lang="ja-JP" altLang="en-US" dirty="0" smtClean="0"/>
              <a:t>動</a:t>
            </a:r>
            <a:r>
              <a:rPr lang="en-US" altLang="ja-JP" dirty="0" smtClean="0"/>
              <a:t>)</a:t>
            </a:r>
            <a:r>
              <a:rPr lang="ja-JP" altLang="en-US" dirty="0" smtClean="0"/>
              <a:t>画像の自然言語記述</a:t>
            </a:r>
            <a:endParaRPr lang="en-US" altLang="ja-JP" dirty="0" smtClean="0"/>
          </a:p>
          <a:p>
            <a:r>
              <a:rPr lang="ja-JP" altLang="en-US" dirty="0" smtClean="0"/>
              <a:t>・動画像要約</a:t>
            </a:r>
            <a:endParaRPr lang="en-US" altLang="ja-JP" dirty="0" smtClean="0"/>
          </a:p>
          <a:p>
            <a:r>
              <a:rPr lang="ja-JP" altLang="ja-JP" dirty="0"/>
              <a:t>　</a:t>
            </a:r>
            <a:r>
              <a:rPr lang="is-IS" altLang="ja-JP" dirty="0" smtClean="0"/>
              <a:t>…</a:t>
            </a:r>
            <a:endParaRPr lang="en-US" altLang="ja-JP" dirty="0" smtClean="0"/>
          </a:p>
        </p:txBody>
      </p:sp>
    </p:spTree>
    <p:extLst>
      <p:ext uri="{BB962C8B-B14F-4D97-AF65-F5344CB8AC3E}">
        <p14:creationId xmlns:p14="http://schemas.microsoft.com/office/powerpoint/2010/main" val="887839560"/>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インスピレーション">
      <a:majorFont>
        <a:latin typeface="News Gothic MT"/>
        <a:ea typeface=""/>
        <a:cs typeface=""/>
        <a:font script="Jpan" typeface="メイリオ"/>
        <a:font script="Hans" typeface="宋体"/>
        <a:font script="Hant" typeface="新細明體"/>
      </a:majorFont>
      <a:minorFont>
        <a:latin typeface="News Gothic MT"/>
        <a:ea typeface=""/>
        <a:cs typeface=""/>
        <a:font script="Jpan" typeface="メイリオ"/>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1216</TotalTime>
  <Words>492</Words>
  <Application>Microsoft Macintosh PowerPoint</Application>
  <PresentationFormat>画面に合わせる (4:3)</PresentationFormat>
  <Paragraphs>119</Paragraphs>
  <Slides>9</Slides>
  <Notes>6</Notes>
  <HiddenSlides>0</HiddenSlides>
  <MMClips>0</MMClips>
  <ScaleCrop>false</ScaleCrop>
  <HeadingPairs>
    <vt:vector size="4" baseType="variant">
      <vt:variant>
        <vt:lpstr>テーマ</vt:lpstr>
      </vt:variant>
      <vt:variant>
        <vt:i4>1</vt:i4>
      </vt:variant>
      <vt:variant>
        <vt:lpstr>スライド タイトル</vt:lpstr>
      </vt:variant>
      <vt:variant>
        <vt:i4>9</vt:i4>
      </vt:variant>
    </vt:vector>
  </HeadingPairs>
  <TitlesOfParts>
    <vt:vector size="10" baseType="lpstr">
      <vt:lpstr>ホワイト</vt:lpstr>
      <vt:lpstr>自己紹介</vt:lpstr>
      <vt:lpstr>過去の研究内容</vt:lpstr>
      <vt:lpstr>過去に取り組んできたこと</vt:lpstr>
      <vt:lpstr>高精度物体検出</vt:lpstr>
      <vt:lpstr>構築したシステム</vt:lpstr>
      <vt:lpstr>構築したシステムの性能</vt:lpstr>
      <vt:lpstr>今後取り組みたいこと</vt:lpstr>
      <vt:lpstr>PowerPoint プレゼンテーション</vt:lpstr>
      <vt:lpstr>PowerPoint プレゼンテーション</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今までやってきたこと</dc:title>
  <dc:creator>Masataka Yamaguchi</dc:creator>
  <cp:lastModifiedBy>Masataka Yamaguchi</cp:lastModifiedBy>
  <cp:revision>230</cp:revision>
  <dcterms:created xsi:type="dcterms:W3CDTF">2016-04-15T08:50:07Z</dcterms:created>
  <dcterms:modified xsi:type="dcterms:W3CDTF">2016-04-18T04:46:21Z</dcterms:modified>
</cp:coreProperties>
</file>

<file path=docProps/thumbnail.jpeg>
</file>